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9"/>
  </p:notesMasterIdLst>
  <p:sldIdLst>
    <p:sldId id="317" r:id="rId2"/>
    <p:sldId id="256" r:id="rId3"/>
    <p:sldId id="257" r:id="rId4"/>
    <p:sldId id="319" r:id="rId5"/>
    <p:sldId id="320" r:id="rId6"/>
    <p:sldId id="259" r:id="rId7"/>
    <p:sldId id="318" r:id="rId8"/>
    <p:sldId id="321" r:id="rId9"/>
    <p:sldId id="322" r:id="rId10"/>
    <p:sldId id="323" r:id="rId11"/>
    <p:sldId id="324" r:id="rId12"/>
    <p:sldId id="330" r:id="rId13"/>
    <p:sldId id="261" r:id="rId14"/>
    <p:sldId id="262" r:id="rId15"/>
    <p:sldId id="341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309" r:id="rId53"/>
    <p:sldId id="310" r:id="rId54"/>
    <p:sldId id="311" r:id="rId55"/>
    <p:sldId id="314" r:id="rId56"/>
    <p:sldId id="315" r:id="rId57"/>
    <p:sldId id="316" r:id="rId5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7C8BE1-B13C-4575-9EC7-30D640950CA2}" v="16" dt="2020-10-26T01:15:11.72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8" autoAdjust="0"/>
    <p:restoredTop sz="87215" autoAdjust="0"/>
  </p:normalViewPr>
  <p:slideViewPr>
    <p:cSldViewPr snapToGrid="0">
      <p:cViewPr varScale="1">
        <p:scale>
          <a:sx n="51" d="100"/>
          <a:sy n="51" d="100"/>
        </p:scale>
        <p:origin x="116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u, Tianhai (zuti)" userId="ed53172e-a19f-46b4-9500-c0388dd9604a" providerId="ADAL" clId="{F97C8BE1-B13C-4575-9EC7-30D640950CA2}"/>
    <pc:docChg chg="undo custSel addSld delSld modSld delMainMaster">
      <pc:chgData name="Zu, Tianhai (zuti)" userId="ed53172e-a19f-46b4-9500-c0388dd9604a" providerId="ADAL" clId="{F97C8BE1-B13C-4575-9EC7-30D640950CA2}" dt="2020-10-26T01:23:08.408" v="347" actId="47"/>
      <pc:docMkLst>
        <pc:docMk/>
      </pc:docMkLst>
      <pc:sldChg chg="modNotesTx">
        <pc:chgData name="Zu, Tianhai (zuti)" userId="ed53172e-a19f-46b4-9500-c0388dd9604a" providerId="ADAL" clId="{F97C8BE1-B13C-4575-9EC7-30D640950CA2}" dt="2020-10-25T23:18:58.499" v="70"/>
        <pc:sldMkLst>
          <pc:docMk/>
          <pc:sldMk cId="0" sldId="257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114254841" sldId="258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260"/>
        </pc:sldMkLst>
      </pc:sldChg>
      <pc:sldChg chg="modSp mod">
        <pc:chgData name="Zu, Tianhai (zuti)" userId="ed53172e-a19f-46b4-9500-c0388dd9604a" providerId="ADAL" clId="{F97C8BE1-B13C-4575-9EC7-30D640950CA2}" dt="2020-10-26T01:17:55.367" v="329" actId="20577"/>
        <pc:sldMkLst>
          <pc:docMk/>
          <pc:sldMk cId="0" sldId="261"/>
        </pc:sldMkLst>
        <pc:spChg chg="mod">
          <ac:chgData name="Zu, Tianhai (zuti)" userId="ed53172e-a19f-46b4-9500-c0388dd9604a" providerId="ADAL" clId="{F97C8BE1-B13C-4575-9EC7-30D640950CA2}" dt="2020-10-26T01:17:55.367" v="329" actId="20577"/>
          <ac:spMkLst>
            <pc:docMk/>
            <pc:sldMk cId="0" sldId="261"/>
            <ac:spMk id="152" creationId="{00000000-0000-0000-0000-000000000000}"/>
          </ac:spMkLst>
        </pc:spChg>
      </pc:sldChg>
      <pc:sldChg chg="modSp mod">
        <pc:chgData name="Zu, Tianhai (zuti)" userId="ed53172e-a19f-46b4-9500-c0388dd9604a" providerId="ADAL" clId="{F97C8BE1-B13C-4575-9EC7-30D640950CA2}" dt="2020-10-26T01:18:03.904" v="343" actId="20577"/>
        <pc:sldMkLst>
          <pc:docMk/>
          <pc:sldMk cId="0" sldId="262"/>
        </pc:sldMkLst>
        <pc:spChg chg="mod">
          <ac:chgData name="Zu, Tianhai (zuti)" userId="ed53172e-a19f-46b4-9500-c0388dd9604a" providerId="ADAL" clId="{F97C8BE1-B13C-4575-9EC7-30D640950CA2}" dt="2020-10-26T01:18:03.904" v="343" actId="20577"/>
          <ac:spMkLst>
            <pc:docMk/>
            <pc:sldMk cId="0" sldId="262"/>
            <ac:spMk id="156" creationId="{00000000-0000-0000-0000-000000000000}"/>
          </ac:spMkLst>
        </pc:spChg>
      </pc:sldChg>
      <pc:sldChg chg="addSp delSp modSp mod">
        <pc:chgData name="Zu, Tianhai (zuti)" userId="ed53172e-a19f-46b4-9500-c0388dd9604a" providerId="ADAL" clId="{F97C8BE1-B13C-4575-9EC7-30D640950CA2}" dt="2020-10-25T23:36:22.909" v="88"/>
        <pc:sldMkLst>
          <pc:docMk/>
          <pc:sldMk cId="0" sldId="265"/>
        </pc:sldMkLst>
        <pc:spChg chg="add del">
          <ac:chgData name="Zu, Tianhai (zuti)" userId="ed53172e-a19f-46b4-9500-c0388dd9604a" providerId="ADAL" clId="{F97C8BE1-B13C-4575-9EC7-30D640950CA2}" dt="2020-10-25T23:36:17.449" v="84"/>
          <ac:spMkLst>
            <pc:docMk/>
            <pc:sldMk cId="0" sldId="265"/>
            <ac:spMk id="2" creationId="{2A209812-F7DF-47B8-9A4C-34F652DE4133}"/>
          </ac:spMkLst>
        </pc:spChg>
        <pc:spChg chg="mod">
          <ac:chgData name="Zu, Tianhai (zuti)" userId="ed53172e-a19f-46b4-9500-c0388dd9604a" providerId="ADAL" clId="{F97C8BE1-B13C-4575-9EC7-30D640950CA2}" dt="2020-10-25T23:36:22.909" v="88"/>
          <ac:spMkLst>
            <pc:docMk/>
            <pc:sldMk cId="0" sldId="265"/>
            <ac:spMk id="166" creationId="{00000000-0000-0000-0000-000000000000}"/>
          </ac:spMkLst>
        </pc:spChg>
      </pc:sldChg>
      <pc:sldChg chg="modNotesTx">
        <pc:chgData name="Zu, Tianhai (zuti)" userId="ed53172e-a19f-46b4-9500-c0388dd9604a" providerId="ADAL" clId="{F97C8BE1-B13C-4575-9EC7-30D640950CA2}" dt="2020-10-25T23:47:20.021" v="200"/>
        <pc:sldMkLst>
          <pc:docMk/>
          <pc:sldMk cId="0" sldId="273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299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00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01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02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03"/>
        </pc:sldMkLst>
      </pc:sldChg>
      <pc:sldChg chg="add del setBg">
        <pc:chgData name="Zu, Tianhai (zuti)" userId="ed53172e-a19f-46b4-9500-c0388dd9604a" providerId="ADAL" clId="{F97C8BE1-B13C-4575-9EC7-30D640950CA2}" dt="2020-10-26T01:15:11.698" v="236"/>
        <pc:sldMkLst>
          <pc:docMk/>
          <pc:sldMk cId="0" sldId="304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05"/>
        </pc:sldMkLst>
      </pc:sldChg>
      <pc:sldChg chg="add del setBg">
        <pc:chgData name="Zu, Tianhai (zuti)" userId="ed53172e-a19f-46b4-9500-c0388dd9604a" providerId="ADAL" clId="{F97C8BE1-B13C-4575-9EC7-30D640950CA2}" dt="2020-10-26T01:15:11.698" v="236"/>
        <pc:sldMkLst>
          <pc:docMk/>
          <pc:sldMk cId="0" sldId="306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07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08"/>
        </pc:sldMkLst>
      </pc:sldChg>
      <pc:sldChg chg="modSp mod">
        <pc:chgData name="Zu, Tianhai (zuti)" userId="ed53172e-a19f-46b4-9500-c0388dd9604a" providerId="ADAL" clId="{F97C8BE1-B13C-4575-9EC7-30D640950CA2}" dt="2020-10-26T01:17:20.098" v="319" actId="20577"/>
        <pc:sldMkLst>
          <pc:docMk/>
          <pc:sldMk cId="0" sldId="311"/>
        </pc:sldMkLst>
        <pc:spChg chg="mod">
          <ac:chgData name="Zu, Tianhai (zuti)" userId="ed53172e-a19f-46b4-9500-c0388dd9604a" providerId="ADAL" clId="{F97C8BE1-B13C-4575-9EC7-30D640950CA2}" dt="2020-10-26T01:17:20.098" v="319" actId="20577"/>
          <ac:spMkLst>
            <pc:docMk/>
            <pc:sldMk cId="0" sldId="311"/>
            <ac:spMk id="369" creationId="{00000000-0000-0000-0000-000000000000}"/>
          </ac:spMkLst>
        </pc:spChg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12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13"/>
        </pc:sldMkLst>
      </pc:sldChg>
      <pc:sldChg chg="modSp mod">
        <pc:chgData name="Zu, Tianhai (zuti)" userId="ed53172e-a19f-46b4-9500-c0388dd9604a" providerId="ADAL" clId="{F97C8BE1-B13C-4575-9EC7-30D640950CA2}" dt="2020-10-26T01:04:42.926" v="232" actId="20577"/>
        <pc:sldMkLst>
          <pc:docMk/>
          <pc:sldMk cId="2007978060" sldId="317"/>
        </pc:sldMkLst>
        <pc:spChg chg="mod">
          <ac:chgData name="Zu, Tianhai (zuti)" userId="ed53172e-a19f-46b4-9500-c0388dd9604a" providerId="ADAL" clId="{F97C8BE1-B13C-4575-9EC7-30D640950CA2}" dt="2020-10-26T01:04:42.926" v="232" actId="20577"/>
          <ac:spMkLst>
            <pc:docMk/>
            <pc:sldMk cId="2007978060" sldId="317"/>
            <ac:spMk id="3" creationId="{00000000-0000-0000-0000-000000000000}"/>
          </ac:spMkLst>
        </pc:spChg>
      </pc:sldChg>
      <pc:sldChg chg="add del">
        <pc:chgData name="Zu, Tianhai (zuti)" userId="ed53172e-a19f-46b4-9500-c0388dd9604a" providerId="ADAL" clId="{F97C8BE1-B13C-4575-9EC7-30D640950CA2}" dt="2020-10-26T01:21:52.447" v="346" actId="47"/>
        <pc:sldMkLst>
          <pc:docMk/>
          <pc:sldMk cId="2659217862" sldId="325"/>
        </pc:sldMkLst>
      </pc:sldChg>
      <pc:sldChg chg="add del">
        <pc:chgData name="Zu, Tianhai (zuti)" userId="ed53172e-a19f-46b4-9500-c0388dd9604a" providerId="ADAL" clId="{F97C8BE1-B13C-4575-9EC7-30D640950CA2}" dt="2020-10-26T01:21:52.447" v="346" actId="47"/>
        <pc:sldMkLst>
          <pc:docMk/>
          <pc:sldMk cId="2305779491" sldId="326"/>
        </pc:sldMkLst>
      </pc:sldChg>
      <pc:sldChg chg="add del">
        <pc:chgData name="Zu, Tianhai (zuti)" userId="ed53172e-a19f-46b4-9500-c0388dd9604a" providerId="ADAL" clId="{F97C8BE1-B13C-4575-9EC7-30D640950CA2}" dt="2020-10-26T01:21:52.447" v="346" actId="47"/>
        <pc:sldMkLst>
          <pc:docMk/>
          <pc:sldMk cId="505194684" sldId="327"/>
        </pc:sldMkLst>
      </pc:sldChg>
      <pc:sldChg chg="add del">
        <pc:chgData name="Zu, Tianhai (zuti)" userId="ed53172e-a19f-46b4-9500-c0388dd9604a" providerId="ADAL" clId="{F97C8BE1-B13C-4575-9EC7-30D640950CA2}" dt="2020-10-26T01:21:52.447" v="346" actId="47"/>
        <pc:sldMkLst>
          <pc:docMk/>
          <pc:sldMk cId="3362878818" sldId="328"/>
        </pc:sldMkLst>
      </pc:sldChg>
      <pc:sldChg chg="add del">
        <pc:chgData name="Zu, Tianhai (zuti)" userId="ed53172e-a19f-46b4-9500-c0388dd9604a" providerId="ADAL" clId="{F97C8BE1-B13C-4575-9EC7-30D640950CA2}" dt="2020-10-26T01:21:52.447" v="346" actId="47"/>
        <pc:sldMkLst>
          <pc:docMk/>
          <pc:sldMk cId="9572082" sldId="329"/>
        </pc:sldMkLst>
      </pc:sldChg>
      <pc:sldChg chg="del">
        <pc:chgData name="Zu, Tianhai (zuti)" userId="ed53172e-a19f-46b4-9500-c0388dd9604a" providerId="ADAL" clId="{F97C8BE1-B13C-4575-9EC7-30D640950CA2}" dt="2020-10-26T01:23:08.408" v="347" actId="47"/>
        <pc:sldMkLst>
          <pc:docMk/>
          <pc:sldMk cId="483361861" sldId="331"/>
        </pc:sldMkLst>
      </pc:sldChg>
      <pc:sldChg chg="del">
        <pc:chgData name="Zu, Tianhai (zuti)" userId="ed53172e-a19f-46b4-9500-c0388dd9604a" providerId="ADAL" clId="{F97C8BE1-B13C-4575-9EC7-30D640950CA2}" dt="2020-10-26T01:23:08.408" v="347" actId="47"/>
        <pc:sldMkLst>
          <pc:docMk/>
          <pc:sldMk cId="382829467" sldId="332"/>
        </pc:sldMkLst>
      </pc:sldChg>
      <pc:sldChg chg="del">
        <pc:chgData name="Zu, Tianhai (zuti)" userId="ed53172e-a19f-46b4-9500-c0388dd9604a" providerId="ADAL" clId="{F97C8BE1-B13C-4575-9EC7-30D640950CA2}" dt="2020-10-26T01:23:08.408" v="347" actId="47"/>
        <pc:sldMkLst>
          <pc:docMk/>
          <pc:sldMk cId="2106815361" sldId="333"/>
        </pc:sldMkLst>
      </pc:sldChg>
      <pc:sldChg chg="del">
        <pc:chgData name="Zu, Tianhai (zuti)" userId="ed53172e-a19f-46b4-9500-c0388dd9604a" providerId="ADAL" clId="{F97C8BE1-B13C-4575-9EC7-30D640950CA2}" dt="2020-10-26T01:23:08.408" v="347" actId="47"/>
        <pc:sldMkLst>
          <pc:docMk/>
          <pc:sldMk cId="2205681016" sldId="334"/>
        </pc:sldMkLst>
      </pc:sldChg>
      <pc:sldChg chg="del">
        <pc:chgData name="Zu, Tianhai (zuti)" userId="ed53172e-a19f-46b4-9500-c0388dd9604a" providerId="ADAL" clId="{F97C8BE1-B13C-4575-9EC7-30D640950CA2}" dt="2020-10-26T01:23:08.408" v="347" actId="47"/>
        <pc:sldMkLst>
          <pc:docMk/>
          <pc:sldMk cId="1815848758" sldId="335"/>
        </pc:sldMkLst>
      </pc:sldChg>
      <pc:sldChg chg="del">
        <pc:chgData name="Zu, Tianhai (zuti)" userId="ed53172e-a19f-46b4-9500-c0388dd9604a" providerId="ADAL" clId="{F97C8BE1-B13C-4575-9EC7-30D640950CA2}" dt="2020-10-26T01:23:08.408" v="347" actId="47"/>
        <pc:sldMkLst>
          <pc:docMk/>
          <pc:sldMk cId="2742565708" sldId="336"/>
        </pc:sldMkLst>
      </pc:sldChg>
      <pc:sldChg chg="del">
        <pc:chgData name="Zu, Tianhai (zuti)" userId="ed53172e-a19f-46b4-9500-c0388dd9604a" providerId="ADAL" clId="{F97C8BE1-B13C-4575-9EC7-30D640950CA2}" dt="2020-10-26T01:23:08.408" v="347" actId="47"/>
        <pc:sldMkLst>
          <pc:docMk/>
          <pc:sldMk cId="3406160641" sldId="337"/>
        </pc:sldMkLst>
      </pc:sldChg>
      <pc:sldChg chg="del">
        <pc:chgData name="Zu, Tianhai (zuti)" userId="ed53172e-a19f-46b4-9500-c0388dd9604a" providerId="ADAL" clId="{F97C8BE1-B13C-4575-9EC7-30D640950CA2}" dt="2020-10-26T01:23:08.408" v="347" actId="47"/>
        <pc:sldMkLst>
          <pc:docMk/>
          <pc:sldMk cId="1124982880" sldId="338"/>
        </pc:sldMkLst>
      </pc:sldChg>
      <pc:sldChg chg="del">
        <pc:chgData name="Zu, Tianhai (zuti)" userId="ed53172e-a19f-46b4-9500-c0388dd9604a" providerId="ADAL" clId="{F97C8BE1-B13C-4575-9EC7-30D640950CA2}" dt="2020-10-26T01:23:08.408" v="347" actId="47"/>
        <pc:sldMkLst>
          <pc:docMk/>
          <pc:sldMk cId="1331573812" sldId="339"/>
        </pc:sldMkLst>
      </pc:sldChg>
      <pc:sldChg chg="del">
        <pc:chgData name="Zu, Tianhai (zuti)" userId="ed53172e-a19f-46b4-9500-c0388dd9604a" providerId="ADAL" clId="{F97C8BE1-B13C-4575-9EC7-30D640950CA2}" dt="2020-10-26T01:23:08.408" v="347" actId="47"/>
        <pc:sldMkLst>
          <pc:docMk/>
          <pc:sldMk cId="57390028" sldId="340"/>
        </pc:sldMkLst>
      </pc:sldChg>
      <pc:sldChg chg="modSp mod">
        <pc:chgData name="Zu, Tianhai (zuti)" userId="ed53172e-a19f-46b4-9500-c0388dd9604a" providerId="ADAL" clId="{F97C8BE1-B13C-4575-9EC7-30D640950CA2}" dt="2020-10-25T23:34:42.128" v="82" actId="1076"/>
        <pc:sldMkLst>
          <pc:docMk/>
          <pc:sldMk cId="2527919408" sldId="341"/>
        </pc:sldMkLst>
        <pc:spChg chg="mod">
          <ac:chgData name="Zu, Tianhai (zuti)" userId="ed53172e-a19f-46b4-9500-c0388dd9604a" providerId="ADAL" clId="{F97C8BE1-B13C-4575-9EC7-30D640950CA2}" dt="2020-10-25T23:34:34.241" v="73" actId="14100"/>
          <ac:spMkLst>
            <pc:docMk/>
            <pc:sldMk cId="2527919408" sldId="341"/>
            <ac:spMk id="162" creationId="{00000000-0000-0000-0000-000000000000}"/>
          </ac:spMkLst>
        </pc:spChg>
        <pc:spChg chg="mod">
          <ac:chgData name="Zu, Tianhai (zuti)" userId="ed53172e-a19f-46b4-9500-c0388dd9604a" providerId="ADAL" clId="{F97C8BE1-B13C-4575-9EC7-30D640950CA2}" dt="2020-10-25T23:34:26.908" v="71" actId="1076"/>
          <ac:spMkLst>
            <pc:docMk/>
            <pc:sldMk cId="2527919408" sldId="341"/>
            <ac:spMk id="163" creationId="{00000000-0000-0000-0000-000000000000}"/>
          </ac:spMkLst>
        </pc:spChg>
        <pc:picChg chg="mod">
          <ac:chgData name="Zu, Tianhai (zuti)" userId="ed53172e-a19f-46b4-9500-c0388dd9604a" providerId="ADAL" clId="{F97C8BE1-B13C-4575-9EC7-30D640950CA2}" dt="2020-10-25T23:34:42.128" v="82" actId="1076"/>
          <ac:picMkLst>
            <pc:docMk/>
            <pc:sldMk cId="2527919408" sldId="341"/>
            <ac:picMk id="1026" creationId="{00000000-0000-0000-0000-000000000000}"/>
          </ac:picMkLst>
        </pc:picChg>
      </pc:sldChg>
      <pc:sldChg chg="del">
        <pc:chgData name="Zu, Tianhai (zuti)" userId="ed53172e-a19f-46b4-9500-c0388dd9604a" providerId="ADAL" clId="{F97C8BE1-B13C-4575-9EC7-30D640950CA2}" dt="2020-10-26T01:15:28.481" v="237" actId="47"/>
        <pc:sldMkLst>
          <pc:docMk/>
          <pc:sldMk cId="3091003966" sldId="342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43"/>
        </pc:sldMkLst>
      </pc:sldChg>
      <pc:sldChg chg="add del setBg">
        <pc:chgData name="Zu, Tianhai (zuti)" userId="ed53172e-a19f-46b4-9500-c0388dd9604a" providerId="ADAL" clId="{F97C8BE1-B13C-4575-9EC7-30D640950CA2}" dt="2020-10-26T01:15:11.698" v="236"/>
        <pc:sldMkLst>
          <pc:docMk/>
          <pc:sldMk cId="0" sldId="344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45"/>
        </pc:sldMkLst>
      </pc:sldChg>
      <pc:sldChg chg="add del setBg">
        <pc:chgData name="Zu, Tianhai (zuti)" userId="ed53172e-a19f-46b4-9500-c0388dd9604a" providerId="ADAL" clId="{F97C8BE1-B13C-4575-9EC7-30D640950CA2}" dt="2020-10-26T01:15:11.698" v="236"/>
        <pc:sldMkLst>
          <pc:docMk/>
          <pc:sldMk cId="0" sldId="346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47"/>
        </pc:sldMkLst>
      </pc:sldChg>
      <pc:sldChg chg="add del setBg">
        <pc:chgData name="Zu, Tianhai (zuti)" userId="ed53172e-a19f-46b4-9500-c0388dd9604a" providerId="ADAL" clId="{F97C8BE1-B13C-4575-9EC7-30D640950CA2}" dt="2020-10-26T01:15:11.698" v="236"/>
        <pc:sldMkLst>
          <pc:docMk/>
          <pc:sldMk cId="0" sldId="348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2121451769" sldId="349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50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51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52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53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54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55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1731034673" sldId="356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57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58"/>
        </pc:sldMkLst>
      </pc:sldChg>
      <pc:sldChg chg="add del setBg">
        <pc:chgData name="Zu, Tianhai (zuti)" userId="ed53172e-a19f-46b4-9500-c0388dd9604a" providerId="ADAL" clId="{F97C8BE1-B13C-4575-9EC7-30D640950CA2}" dt="2020-10-26T01:15:11.698" v="236"/>
        <pc:sldMkLst>
          <pc:docMk/>
          <pc:sldMk cId="0" sldId="359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60"/>
        </pc:sldMkLst>
      </pc:sldChg>
      <pc:sldChg chg="add del setBg">
        <pc:chgData name="Zu, Tianhai (zuti)" userId="ed53172e-a19f-46b4-9500-c0388dd9604a" providerId="ADAL" clId="{F97C8BE1-B13C-4575-9EC7-30D640950CA2}" dt="2020-10-26T01:15:11.698" v="236"/>
        <pc:sldMkLst>
          <pc:docMk/>
          <pc:sldMk cId="0" sldId="361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62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63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64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65"/>
        </pc:sldMkLst>
      </pc:sldChg>
      <pc:sldChg chg="add del setBg">
        <pc:chgData name="Zu, Tianhai (zuti)" userId="ed53172e-a19f-46b4-9500-c0388dd9604a" providerId="ADAL" clId="{F97C8BE1-B13C-4575-9EC7-30D640950CA2}" dt="2020-10-26T01:15:11.698" v="236"/>
        <pc:sldMkLst>
          <pc:docMk/>
          <pc:sldMk cId="0" sldId="366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67"/>
        </pc:sldMkLst>
      </pc:sldChg>
      <pc:sldChg chg="add del setBg">
        <pc:chgData name="Zu, Tianhai (zuti)" userId="ed53172e-a19f-46b4-9500-c0388dd9604a" providerId="ADAL" clId="{F97C8BE1-B13C-4575-9EC7-30D640950CA2}" dt="2020-10-26T01:15:11.698" v="236"/>
        <pc:sldMkLst>
          <pc:docMk/>
          <pc:sldMk cId="0" sldId="368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69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70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71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72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73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74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75"/>
        </pc:sldMkLst>
      </pc:sldChg>
      <pc:sldChg chg="add del setBg">
        <pc:chgData name="Zu, Tianhai (zuti)" userId="ed53172e-a19f-46b4-9500-c0388dd9604a" providerId="ADAL" clId="{F97C8BE1-B13C-4575-9EC7-30D640950CA2}" dt="2020-10-26T01:15:11.698" v="236"/>
        <pc:sldMkLst>
          <pc:docMk/>
          <pc:sldMk cId="0" sldId="376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77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78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79"/>
        </pc:sldMkLst>
      </pc:sldChg>
      <pc:sldChg chg="add del setBg">
        <pc:chgData name="Zu, Tianhai (zuti)" userId="ed53172e-a19f-46b4-9500-c0388dd9604a" providerId="ADAL" clId="{F97C8BE1-B13C-4575-9EC7-30D640950CA2}" dt="2020-10-26T01:15:11.698" v="236"/>
        <pc:sldMkLst>
          <pc:docMk/>
          <pc:sldMk cId="0" sldId="380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81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82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83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84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85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86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87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88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89"/>
        </pc:sldMkLst>
      </pc:sldChg>
      <pc:sldChg chg="add del setBg">
        <pc:chgData name="Zu, Tianhai (zuti)" userId="ed53172e-a19f-46b4-9500-c0388dd9604a" providerId="ADAL" clId="{F97C8BE1-B13C-4575-9EC7-30D640950CA2}" dt="2020-10-26T01:15:11.698" v="236"/>
        <pc:sldMkLst>
          <pc:docMk/>
          <pc:sldMk cId="0" sldId="390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91"/>
        </pc:sldMkLst>
      </pc:sldChg>
      <pc:sldChg chg="add del setBg">
        <pc:chgData name="Zu, Tianhai (zuti)" userId="ed53172e-a19f-46b4-9500-c0388dd9604a" providerId="ADAL" clId="{F97C8BE1-B13C-4575-9EC7-30D640950CA2}" dt="2020-10-26T01:15:11.698" v="236"/>
        <pc:sldMkLst>
          <pc:docMk/>
          <pc:sldMk cId="0" sldId="392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93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94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95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96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97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398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2728576901" sldId="399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2380042418" sldId="400"/>
        </pc:sldMkLst>
      </pc:sldChg>
      <pc:sldChg chg="add del setBg">
        <pc:chgData name="Zu, Tianhai (zuti)" userId="ed53172e-a19f-46b4-9500-c0388dd9604a" providerId="ADAL" clId="{F97C8BE1-B13C-4575-9EC7-30D640950CA2}" dt="2020-10-26T01:15:11.698" v="236"/>
        <pc:sldMkLst>
          <pc:docMk/>
          <pc:sldMk cId="0" sldId="401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402"/>
        </pc:sldMkLst>
      </pc:sldChg>
      <pc:sldChg chg="add del setBg">
        <pc:chgData name="Zu, Tianhai (zuti)" userId="ed53172e-a19f-46b4-9500-c0388dd9604a" providerId="ADAL" clId="{F97C8BE1-B13C-4575-9EC7-30D640950CA2}" dt="2020-10-26T01:15:11.698" v="236"/>
        <pc:sldMkLst>
          <pc:docMk/>
          <pc:sldMk cId="0" sldId="403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404"/>
        </pc:sldMkLst>
      </pc:sldChg>
      <pc:sldChg chg="add del setBg">
        <pc:chgData name="Zu, Tianhai (zuti)" userId="ed53172e-a19f-46b4-9500-c0388dd9604a" providerId="ADAL" clId="{F97C8BE1-B13C-4575-9EC7-30D640950CA2}" dt="2020-10-26T01:15:11.698" v="236"/>
        <pc:sldMkLst>
          <pc:docMk/>
          <pc:sldMk cId="0" sldId="405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406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0" sldId="407"/>
        </pc:sldMkLst>
      </pc:sldChg>
      <pc:sldChg chg="add del setBg">
        <pc:chgData name="Zu, Tianhai (zuti)" userId="ed53172e-a19f-46b4-9500-c0388dd9604a" providerId="ADAL" clId="{F97C8BE1-B13C-4575-9EC7-30D640950CA2}" dt="2020-10-26T01:15:11.698" v="236"/>
        <pc:sldMkLst>
          <pc:docMk/>
          <pc:sldMk cId="0" sldId="408"/>
        </pc:sldMkLst>
      </pc:sldChg>
      <pc:sldChg chg="add del">
        <pc:chgData name="Zu, Tianhai (zuti)" userId="ed53172e-a19f-46b4-9500-c0388dd9604a" providerId="ADAL" clId="{F97C8BE1-B13C-4575-9EC7-30D640950CA2}" dt="2020-10-26T01:15:11.698" v="236"/>
        <pc:sldMkLst>
          <pc:docMk/>
          <pc:sldMk cId="3662099343" sldId="409"/>
        </pc:sldMkLst>
      </pc:sldChg>
      <pc:sldMasterChg chg="del delSldLayout">
        <pc:chgData name="Zu, Tianhai (zuti)" userId="ed53172e-a19f-46b4-9500-c0388dd9604a" providerId="ADAL" clId="{F97C8BE1-B13C-4575-9EC7-30D640950CA2}" dt="2020-10-26T01:23:08.408" v="347" actId="47"/>
        <pc:sldMasterMkLst>
          <pc:docMk/>
          <pc:sldMasterMk cId="3480112013" sldId="2147483661"/>
        </pc:sldMasterMkLst>
        <pc:sldLayoutChg chg="del">
          <pc:chgData name="Zu, Tianhai (zuti)" userId="ed53172e-a19f-46b4-9500-c0388dd9604a" providerId="ADAL" clId="{F97C8BE1-B13C-4575-9EC7-30D640950CA2}" dt="2020-10-26T01:23:08.408" v="347" actId="47"/>
          <pc:sldLayoutMkLst>
            <pc:docMk/>
            <pc:sldMasterMk cId="3480112013" sldId="2147483661"/>
            <pc:sldLayoutMk cId="1359721433" sldId="2147483662"/>
          </pc:sldLayoutMkLst>
        </pc:sldLayoutChg>
        <pc:sldLayoutChg chg="del">
          <pc:chgData name="Zu, Tianhai (zuti)" userId="ed53172e-a19f-46b4-9500-c0388dd9604a" providerId="ADAL" clId="{F97C8BE1-B13C-4575-9EC7-30D640950CA2}" dt="2020-10-26T01:23:08.408" v="347" actId="47"/>
          <pc:sldLayoutMkLst>
            <pc:docMk/>
            <pc:sldMasterMk cId="3480112013" sldId="2147483661"/>
            <pc:sldLayoutMk cId="549500738" sldId="2147483663"/>
          </pc:sldLayoutMkLst>
        </pc:sldLayoutChg>
        <pc:sldLayoutChg chg="del">
          <pc:chgData name="Zu, Tianhai (zuti)" userId="ed53172e-a19f-46b4-9500-c0388dd9604a" providerId="ADAL" clId="{F97C8BE1-B13C-4575-9EC7-30D640950CA2}" dt="2020-10-26T01:23:08.408" v="347" actId="47"/>
          <pc:sldLayoutMkLst>
            <pc:docMk/>
            <pc:sldMasterMk cId="3480112013" sldId="2147483661"/>
            <pc:sldLayoutMk cId="2590196902" sldId="2147483664"/>
          </pc:sldLayoutMkLst>
        </pc:sldLayoutChg>
        <pc:sldLayoutChg chg="del">
          <pc:chgData name="Zu, Tianhai (zuti)" userId="ed53172e-a19f-46b4-9500-c0388dd9604a" providerId="ADAL" clId="{F97C8BE1-B13C-4575-9EC7-30D640950CA2}" dt="2020-10-26T01:23:08.408" v="347" actId="47"/>
          <pc:sldLayoutMkLst>
            <pc:docMk/>
            <pc:sldMasterMk cId="3480112013" sldId="2147483661"/>
            <pc:sldLayoutMk cId="598982622" sldId="2147483665"/>
          </pc:sldLayoutMkLst>
        </pc:sldLayoutChg>
        <pc:sldLayoutChg chg="del">
          <pc:chgData name="Zu, Tianhai (zuti)" userId="ed53172e-a19f-46b4-9500-c0388dd9604a" providerId="ADAL" clId="{F97C8BE1-B13C-4575-9EC7-30D640950CA2}" dt="2020-10-26T01:23:08.408" v="347" actId="47"/>
          <pc:sldLayoutMkLst>
            <pc:docMk/>
            <pc:sldMasterMk cId="3480112013" sldId="2147483661"/>
            <pc:sldLayoutMk cId="2531424027" sldId="2147483666"/>
          </pc:sldLayoutMkLst>
        </pc:sldLayoutChg>
        <pc:sldLayoutChg chg="del">
          <pc:chgData name="Zu, Tianhai (zuti)" userId="ed53172e-a19f-46b4-9500-c0388dd9604a" providerId="ADAL" clId="{F97C8BE1-B13C-4575-9EC7-30D640950CA2}" dt="2020-10-26T01:23:08.408" v="347" actId="47"/>
          <pc:sldLayoutMkLst>
            <pc:docMk/>
            <pc:sldMasterMk cId="3480112013" sldId="2147483661"/>
            <pc:sldLayoutMk cId="2476676877" sldId="2147483667"/>
          </pc:sldLayoutMkLst>
        </pc:sldLayoutChg>
        <pc:sldLayoutChg chg="del">
          <pc:chgData name="Zu, Tianhai (zuti)" userId="ed53172e-a19f-46b4-9500-c0388dd9604a" providerId="ADAL" clId="{F97C8BE1-B13C-4575-9EC7-30D640950CA2}" dt="2020-10-26T01:23:08.408" v="347" actId="47"/>
          <pc:sldLayoutMkLst>
            <pc:docMk/>
            <pc:sldMasterMk cId="3480112013" sldId="2147483661"/>
            <pc:sldLayoutMk cId="2778598002" sldId="2147483668"/>
          </pc:sldLayoutMkLst>
        </pc:sldLayoutChg>
        <pc:sldLayoutChg chg="del">
          <pc:chgData name="Zu, Tianhai (zuti)" userId="ed53172e-a19f-46b4-9500-c0388dd9604a" providerId="ADAL" clId="{F97C8BE1-B13C-4575-9EC7-30D640950CA2}" dt="2020-10-26T01:23:08.408" v="347" actId="47"/>
          <pc:sldLayoutMkLst>
            <pc:docMk/>
            <pc:sldMasterMk cId="3480112013" sldId="2147483661"/>
            <pc:sldLayoutMk cId="696322177" sldId="2147483669"/>
          </pc:sldLayoutMkLst>
        </pc:sldLayoutChg>
        <pc:sldLayoutChg chg="del">
          <pc:chgData name="Zu, Tianhai (zuti)" userId="ed53172e-a19f-46b4-9500-c0388dd9604a" providerId="ADAL" clId="{F97C8BE1-B13C-4575-9EC7-30D640950CA2}" dt="2020-10-26T01:23:08.408" v="347" actId="47"/>
          <pc:sldLayoutMkLst>
            <pc:docMk/>
            <pc:sldMasterMk cId="3480112013" sldId="2147483661"/>
            <pc:sldLayoutMk cId="3766686092" sldId="2147483670"/>
          </pc:sldLayoutMkLst>
        </pc:sldLayoutChg>
        <pc:sldLayoutChg chg="del">
          <pc:chgData name="Zu, Tianhai (zuti)" userId="ed53172e-a19f-46b4-9500-c0388dd9604a" providerId="ADAL" clId="{F97C8BE1-B13C-4575-9EC7-30D640950CA2}" dt="2020-10-26T01:23:08.408" v="347" actId="47"/>
          <pc:sldLayoutMkLst>
            <pc:docMk/>
            <pc:sldMasterMk cId="3480112013" sldId="2147483661"/>
            <pc:sldLayoutMk cId="1407366393" sldId="2147483671"/>
          </pc:sldLayoutMkLst>
        </pc:sldLayoutChg>
        <pc:sldLayoutChg chg="del">
          <pc:chgData name="Zu, Tianhai (zuti)" userId="ed53172e-a19f-46b4-9500-c0388dd9604a" providerId="ADAL" clId="{F97C8BE1-B13C-4575-9EC7-30D640950CA2}" dt="2020-10-26T01:23:08.408" v="347" actId="47"/>
          <pc:sldLayoutMkLst>
            <pc:docMk/>
            <pc:sldMasterMk cId="3480112013" sldId="2147483661"/>
            <pc:sldLayoutMk cId="2870046853" sldId="2147483672"/>
          </pc:sldLayoutMkLst>
        </pc:sldLayoutChg>
      </pc:sldMasterChg>
    </pc:docChg>
  </pc:docChgLst>
  <pc:docChgLst>
    <pc:chgData name="Zu, Tianhai (zuti)" userId="ed53172e-a19f-46b4-9500-c0388dd9604a" providerId="ADAL" clId="{35C02DB5-0855-4A33-BD06-6B7B5E6BAA6B}"/>
    <pc:docChg chg="modSld">
      <pc:chgData name="Zu, Tianhai (zuti)" userId="ed53172e-a19f-46b4-9500-c0388dd9604a" providerId="ADAL" clId="{35C02DB5-0855-4A33-BD06-6B7B5E6BAA6B}" dt="2020-10-26T20:40:45.887" v="33" actId="20577"/>
      <pc:docMkLst>
        <pc:docMk/>
      </pc:docMkLst>
      <pc:sldChg chg="modSp mod">
        <pc:chgData name="Zu, Tianhai (zuti)" userId="ed53172e-a19f-46b4-9500-c0388dd9604a" providerId="ADAL" clId="{35C02DB5-0855-4A33-BD06-6B7B5E6BAA6B}" dt="2020-10-26T20:40:45.887" v="33" actId="20577"/>
        <pc:sldMkLst>
          <pc:docMk/>
          <pc:sldMk cId="0" sldId="315"/>
        </pc:sldMkLst>
        <pc:spChg chg="mod">
          <ac:chgData name="Zu, Tianhai (zuti)" userId="ed53172e-a19f-46b4-9500-c0388dd9604a" providerId="ADAL" clId="{35C02DB5-0855-4A33-BD06-6B7B5E6BAA6B}" dt="2020-10-26T20:40:45.887" v="33" actId="20577"/>
          <ac:spMkLst>
            <pc:docMk/>
            <pc:sldMk cId="0" sldId="315"/>
            <ac:spMk id="38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477967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Tidy data is a standard way of mapping the meaning of a dataset to its structure. A dataset is messy or tidy depending on how rows, columns and tables are matched up with observations, variables and types. In tidy data: 1. Each variable forms a column. 2. Each observation forms a row. 3. Each type of observational unit forms a table</a:t>
            </a:r>
          </a:p>
        </p:txBody>
      </p:sp>
    </p:spTree>
    <p:extLst>
      <p:ext uri="{BB962C8B-B14F-4D97-AF65-F5344CB8AC3E}">
        <p14:creationId xmlns:p14="http://schemas.microsoft.com/office/powerpoint/2010/main" val="1208616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read_rds</a:t>
            </a:r>
            <a:r>
              <a:rPr lang="en-US" dirty="0"/>
              <a:t>("data/</a:t>
            </a:r>
            <a:r>
              <a:rPr lang="en-US" dirty="0" err="1"/>
              <a:t>bomber_wide.rds</a:t>
            </a:r>
            <a:r>
              <a:rPr lang="en-US" dirty="0"/>
              <a:t>") %&gt;% </a:t>
            </a:r>
            <a:r>
              <a:rPr lang="en-US" dirty="0" err="1"/>
              <a:t>pivot_longer</a:t>
            </a:r>
            <a:r>
              <a:rPr lang="en-US" dirty="0"/>
              <a:t>(c(3:21),"Year")</a:t>
            </a:r>
          </a:p>
        </p:txBody>
      </p:sp>
    </p:spTree>
    <p:extLst>
      <p:ext uri="{BB962C8B-B14F-4D97-AF65-F5344CB8AC3E}">
        <p14:creationId xmlns:p14="http://schemas.microsoft.com/office/powerpoint/2010/main" val="3028677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0810" y="13081000"/>
            <a:ext cx="469680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68736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Lato Light" panose="020F0302020204030203" pitchFamily="34" charset="0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74900" y="5866845"/>
            <a:ext cx="19621500" cy="90281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0810" y="13081000"/>
            <a:ext cx="469680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0810" y="13081000"/>
            <a:ext cx="469680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2463800" y="736600"/>
            <a:ext cx="194818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endParaRPr dirty="0"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0810" y="13081000"/>
            <a:ext cx="469680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2573000" y="1384300"/>
            <a:ext cx="10045700" cy="10896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endParaRPr dirty="0"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0810" y="13081000"/>
            <a:ext cx="469680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>
                <a:latin typeface="Lato Light" panose="020F0302020204030203" pitchFamily="34" charset="0"/>
              </a:defRPr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>
                <a:latin typeface="Lato Light" panose="020F0302020204030203" pitchFamily="34" charset="0"/>
              </a:defRPr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>
                <a:latin typeface="Lato Light" panose="020F0302020204030203" pitchFamily="34" charset="0"/>
              </a:defRPr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>
                <a:latin typeface="Lato Light" panose="020F0302020204030203" pitchFamily="34" charset="0"/>
              </a:defRPr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>
                <a:latin typeface="Lato Light" panose="020F0302020204030203" pitchFamily="34" charset="0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0810" y="13081000"/>
            <a:ext cx="469680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474700" y="3098800"/>
            <a:ext cx="8712200" cy="101991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  <a:lvl2pPr>
              <a:defRPr>
                <a:latin typeface="Lato Light" panose="020F0302020204030203" pitchFamily="34" charset="0"/>
              </a:defRPr>
            </a:lvl2pPr>
            <a:lvl3pPr>
              <a:defRPr>
                <a:latin typeface="Lato Light" panose="020F0302020204030203" pitchFamily="34" charset="0"/>
              </a:defRPr>
            </a:lvl3pPr>
            <a:lvl4pPr>
              <a:defRPr>
                <a:latin typeface="Lato Light" panose="020F0302020204030203" pitchFamily="34" charset="0"/>
              </a:defRPr>
            </a:lvl4pPr>
            <a:lvl5pPr>
              <a:defRPr>
                <a:latin typeface="Lato Light" panose="020F0302020204030203" pitchFamily="34" charset="0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0810" y="13081000"/>
            <a:ext cx="469680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>
                <a:latin typeface="Lato Light" panose="020F0302020204030203" pitchFamily="34" charset="0"/>
              </a:defRPr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>
                <a:latin typeface="Lato Light" panose="020F0302020204030203" pitchFamily="34" charset="0"/>
              </a:defRPr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>
                <a:latin typeface="Lato Light" panose="020F0302020204030203" pitchFamily="34" charset="0"/>
              </a:defRPr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>
                <a:latin typeface="Lato Light" panose="020F0302020204030203" pitchFamily="34" charset="0"/>
              </a:defRPr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>
                <a:latin typeface="Lato Light" panose="020F0302020204030203" pitchFamily="34" charset="0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0810" y="13081000"/>
            <a:ext cx="469680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2407900" y="7074692"/>
            <a:ext cx="11023600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2420112" y="711992"/>
            <a:ext cx="11023601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945745" y="711200"/>
            <a:ext cx="11023601" cy="1229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0810" y="13081000"/>
            <a:ext cx="469680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"/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"/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"/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Housekeeping:</a:t>
            </a:r>
          </a:p>
          <a:p>
            <a:pPr lvl="2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/>
              <a:t>Midterm Project due by 11:59PM on Sunday, 1 Nov. 2020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6:00PM – 7:30PM: </a:t>
            </a:r>
            <a:r>
              <a:rPr lang="en-US" sz="5400" dirty="0" err="1">
                <a:latin typeface="Monaco" panose="020B0509030404040204" pitchFamily="49" charset="0"/>
              </a:rPr>
              <a:t>dplyr</a:t>
            </a:r>
            <a:r>
              <a:rPr lang="en-US" sz="4400" dirty="0">
                <a:latin typeface="Monaco" panose="020B0509030404040204" pitchFamily="49" charset="0"/>
              </a:rPr>
              <a:t> </a:t>
            </a:r>
            <a:r>
              <a:rPr lang="en-US" sz="6000" dirty="0"/>
              <a:t>part one (data manipulation) </a:t>
            </a:r>
            <a:endParaRPr lang="en-US" dirty="0"/>
          </a:p>
          <a:p>
            <a:pPr marL="0" indent="0">
              <a:spcBef>
                <a:spcPts val="1800"/>
              </a:spcBef>
              <a:buNone/>
            </a:pPr>
            <a:r>
              <a:rPr lang="en-US" dirty="0"/>
              <a:t>7:45PM – 8:45PM: </a:t>
            </a:r>
            <a:r>
              <a:rPr lang="en-US" sz="5800" dirty="0" err="1">
                <a:latin typeface="Monaco" panose="020B0509030404040204" pitchFamily="49" charset="0"/>
              </a:rPr>
              <a:t>tidyr</a:t>
            </a:r>
            <a:r>
              <a:rPr lang="en-US" dirty="0"/>
              <a:t> functions for data reshaping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/>
              <a:t>9:00PM – 9:50PM:</a:t>
            </a:r>
            <a:r>
              <a:rPr lang="en-US" sz="5800" dirty="0">
                <a:latin typeface="Monaco" panose="020B0509030404040204" pitchFamily="49" charset="0"/>
              </a:rPr>
              <a:t> </a:t>
            </a:r>
            <a:r>
              <a:rPr lang="en-US" dirty="0"/>
              <a:t>MBTA group challenge</a:t>
            </a:r>
          </a:p>
          <a:p>
            <a:pPr marL="0" indent="0">
              <a:spcBef>
                <a:spcPts val="18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7806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is this tidy?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000" dirty="0">
                <a:latin typeface="Lato Light" panose="020F0302020204030203" pitchFamily="34" charset="0"/>
              </a:rPr>
              <a:t>Where are the variables, observations, and values?</a:t>
            </a:r>
            <a:endParaRPr sz="6000" dirty="0">
              <a:latin typeface="Lato Light" panose="020F030202020403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369" y="3303465"/>
            <a:ext cx="8739962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240" y="8031773"/>
            <a:ext cx="859110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2000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is this tidy?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000" dirty="0">
                <a:latin typeface="Lato Light" panose="020F0302020204030203" pitchFamily="34" charset="0"/>
              </a:rPr>
              <a:t>Where are the variables, observations, and values?</a:t>
            </a:r>
            <a:endParaRPr sz="6000" dirty="0">
              <a:latin typeface="Lato Light" panose="020F030202020403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895" y="3211880"/>
            <a:ext cx="17738909" cy="913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3374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erequisites"/>
          <p:cNvSpPr txBox="1">
            <a:spLocks noGrp="1"/>
          </p:cNvSpPr>
          <p:nvPr>
            <p:ph type="title"/>
          </p:nvPr>
        </p:nvSpPr>
        <p:spPr>
          <a:xfrm>
            <a:off x="673100" y="4572000"/>
            <a:ext cx="23050500" cy="7854462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Tidying data</a:t>
            </a:r>
            <a:endParaRPr dirty="0"/>
          </a:p>
        </p:txBody>
      </p:sp>
      <p:pic>
        <p:nvPicPr>
          <p:cNvPr id="3074" name="Picture 2" descr="tidy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3635" y="1166763"/>
            <a:ext cx="9809041" cy="1136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3045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dy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500"/>
              </a:spcBef>
              <a:defRPr cap="none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tidyr</a:t>
            </a:r>
          </a:p>
        </p:txBody>
      </p:sp>
      <p:sp>
        <p:nvSpPr>
          <p:cNvPr id="152" name="You learned four key tidyr functions that allow you to solve the vast majority of your data tidying challenges:…"/>
          <p:cNvSpPr txBox="1"/>
          <p:nvPr/>
        </p:nvSpPr>
        <p:spPr>
          <a:xfrm>
            <a:off x="1264808" y="3842883"/>
            <a:ext cx="15848478" cy="8618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57200">
              <a:tabLst>
                <a:tab pos="139700" algn="l"/>
                <a:tab pos="457200" algn="l"/>
              </a:tabLst>
              <a:defRPr sz="49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You </a:t>
            </a:r>
            <a:r>
              <a:rPr lang="en-US" dirty="0">
                <a:latin typeface="Lato Light" panose="020F0302020204030203" pitchFamily="34" charset="0"/>
              </a:rPr>
              <a:t>will learn</a:t>
            </a:r>
            <a:r>
              <a:rPr dirty="0">
                <a:latin typeface="Lato Light" panose="020F0302020204030203" pitchFamily="34" charset="0"/>
              </a:rPr>
              <a:t> four key </a:t>
            </a:r>
            <a:r>
              <a:rPr dirty="0" err="1">
                <a:latin typeface="Lato Light" panose="020F0302020204030203" pitchFamily="34" charset="0"/>
                <a:ea typeface="Monaco"/>
                <a:cs typeface="Monaco"/>
                <a:sym typeface="Monaco"/>
              </a:rPr>
              <a:t>tidyr</a:t>
            </a:r>
            <a:r>
              <a:rPr dirty="0">
                <a:latin typeface="Lato Light" panose="020F0302020204030203" pitchFamily="34" charset="0"/>
              </a:rPr>
              <a:t> functions that allow you to solve the vast majority of your data tidying challenges:</a:t>
            </a:r>
          </a:p>
          <a:p>
            <a:pPr marL="402828" indent="-402828" algn="l" defTabSz="457200">
              <a:lnSpc>
                <a:spcPct val="150000"/>
              </a:lnSpc>
              <a:spcBef>
                <a:spcPts val="53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sz="3500" dirty="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rPr>
              <a:t>gather:</a:t>
            </a:r>
          </a:p>
          <a:p>
            <a:pPr marL="402828" indent="-402828" algn="l" defTabSz="457200">
              <a:lnSpc>
                <a:spcPct val="150000"/>
              </a:lnSpc>
              <a:spcBef>
                <a:spcPts val="53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sz="3500" dirty="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rPr>
              <a:t>spread:</a:t>
            </a:r>
            <a:r>
              <a:rPr sz="3500" dirty="0">
                <a:latin typeface="Monaco"/>
                <a:ea typeface="Monaco"/>
                <a:cs typeface="Monaco"/>
                <a:sym typeface="Monaco"/>
              </a:rPr>
              <a:t> </a:t>
            </a:r>
          </a:p>
          <a:p>
            <a:pPr marL="402828" indent="-402828" algn="l" defTabSz="457200">
              <a:lnSpc>
                <a:spcPct val="150000"/>
              </a:lnSpc>
              <a:spcBef>
                <a:spcPts val="53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sz="3500" dirty="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rPr>
              <a:t>separate:</a:t>
            </a:r>
            <a:r>
              <a:rPr sz="3500" dirty="0">
                <a:latin typeface="Monaco"/>
                <a:ea typeface="Monaco"/>
                <a:cs typeface="Monaco"/>
                <a:sym typeface="Monaco"/>
              </a:rPr>
              <a:t> </a:t>
            </a:r>
          </a:p>
          <a:p>
            <a:pPr marL="402828" indent="-402828" algn="l" defTabSz="457200">
              <a:lnSpc>
                <a:spcPct val="150000"/>
              </a:lnSpc>
              <a:spcBef>
                <a:spcPts val="53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sz="3500" dirty="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rPr>
              <a:t>unite:</a:t>
            </a:r>
            <a:r>
              <a:rPr sz="3500" dirty="0">
                <a:latin typeface="Monaco"/>
                <a:ea typeface="Monaco"/>
                <a:cs typeface="Monaco"/>
                <a:sym typeface="Monaco"/>
              </a:rPr>
              <a:t> </a:t>
            </a: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6873" y="4690831"/>
            <a:ext cx="6362701" cy="7153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dy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6500"/>
              </a:spcBef>
              <a:defRPr cap="none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tidyr</a:t>
            </a:r>
          </a:p>
        </p:txBody>
      </p:sp>
      <p:sp>
        <p:nvSpPr>
          <p:cNvPr id="156" name="You learned four key tidyr functions that allow you to solve the vast majority of your data tidying challenges:…"/>
          <p:cNvSpPr txBox="1"/>
          <p:nvPr/>
        </p:nvSpPr>
        <p:spPr>
          <a:xfrm>
            <a:off x="1264808" y="3842883"/>
            <a:ext cx="15848478" cy="8618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57200">
              <a:tabLst>
                <a:tab pos="139700" algn="l"/>
                <a:tab pos="457200" algn="l"/>
              </a:tabLst>
              <a:defRPr sz="49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You </a:t>
            </a:r>
            <a:r>
              <a:rPr lang="en-US" dirty="0">
                <a:latin typeface="Lato Light" panose="020F0302020204030203" pitchFamily="34" charset="0"/>
              </a:rPr>
              <a:t>will learn</a:t>
            </a:r>
            <a:r>
              <a:rPr dirty="0">
                <a:latin typeface="Lato Light" panose="020F0302020204030203" pitchFamily="34" charset="0"/>
              </a:rPr>
              <a:t> four key </a:t>
            </a:r>
            <a:r>
              <a:rPr dirty="0" err="1">
                <a:latin typeface="Lato Light" panose="020F0302020204030203" pitchFamily="34" charset="0"/>
                <a:ea typeface="Monaco"/>
                <a:cs typeface="Monaco"/>
                <a:sym typeface="Monaco"/>
              </a:rPr>
              <a:t>tidyr</a:t>
            </a:r>
            <a:r>
              <a:rPr dirty="0">
                <a:latin typeface="Lato Light" panose="020F0302020204030203" pitchFamily="34" charset="0"/>
              </a:rPr>
              <a:t> functions that allow you to solve the vast majority of your data tidying challenges:</a:t>
            </a:r>
          </a:p>
          <a:p>
            <a:pPr marL="402828" indent="-402828" algn="l" defTabSz="457200">
              <a:lnSpc>
                <a:spcPct val="150000"/>
              </a:lnSpc>
              <a:spcBef>
                <a:spcPts val="53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lang="en-US" sz="3500" dirty="0">
                <a:latin typeface="Monaco"/>
                <a:ea typeface="Monaco"/>
                <a:cs typeface="Monaco"/>
                <a:sym typeface="Monaco"/>
              </a:rPr>
              <a:t>g</a:t>
            </a:r>
            <a:r>
              <a:rPr sz="3500" dirty="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rPr>
              <a:t>ather</a:t>
            </a:r>
            <a:r>
              <a:rPr lang="en-US" sz="3500" dirty="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rPr>
              <a:t> ( or </a:t>
            </a:r>
            <a:r>
              <a:rPr lang="en-US" sz="3500" dirty="0" err="1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rPr>
              <a:t>pivot_longer</a:t>
            </a:r>
            <a:r>
              <a:rPr lang="en-US" sz="3500" dirty="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rPr>
              <a:t>)</a:t>
            </a:r>
            <a:r>
              <a:rPr sz="3500" dirty="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rPr>
              <a:t>:</a:t>
            </a:r>
            <a:r>
              <a:rPr sz="3500" dirty="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dirty="0">
                <a:latin typeface="Lato Light" panose="020F0302020204030203" pitchFamily="34" charset="0"/>
              </a:rPr>
              <a:t>transforms data from wide to long</a:t>
            </a:r>
            <a:r>
              <a:rPr lang="en-US" dirty="0">
                <a:latin typeface="Lato Light" panose="020F0302020204030203" pitchFamily="34" charset="0"/>
              </a:rPr>
              <a:t> </a:t>
            </a:r>
            <a:endParaRPr dirty="0">
              <a:latin typeface="Lato Light" panose="020F0302020204030203" pitchFamily="34" charset="0"/>
            </a:endParaRPr>
          </a:p>
          <a:p>
            <a:pPr marL="402828" indent="-402828" algn="l" defTabSz="457200">
              <a:lnSpc>
                <a:spcPct val="150000"/>
              </a:lnSpc>
              <a:spcBef>
                <a:spcPts val="53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sz="3500" dirty="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rPr>
              <a:t>spread:</a:t>
            </a:r>
            <a:r>
              <a:rPr sz="3500" dirty="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dirty="0"/>
              <a:t> </a:t>
            </a:r>
            <a:r>
              <a:rPr dirty="0">
                <a:latin typeface="Lato Light" panose="020F0302020204030203" pitchFamily="34" charset="0"/>
              </a:rPr>
              <a:t>transforms data from long to wide</a:t>
            </a:r>
          </a:p>
          <a:p>
            <a:pPr marL="402828" indent="-402828" algn="l" defTabSz="457200">
              <a:lnSpc>
                <a:spcPct val="150000"/>
              </a:lnSpc>
              <a:spcBef>
                <a:spcPts val="53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sz="3500" dirty="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rPr>
              <a:t>separate:</a:t>
            </a:r>
            <a:r>
              <a:rPr sz="3500" dirty="0">
                <a:latin typeface="Monaco"/>
                <a:ea typeface="Monaco"/>
                <a:cs typeface="Monaco"/>
                <a:sym typeface="Monaco"/>
              </a:rPr>
              <a:t>  </a:t>
            </a:r>
            <a:r>
              <a:rPr dirty="0">
                <a:latin typeface="Lato Light" panose="020F0302020204030203" pitchFamily="34" charset="0"/>
              </a:rPr>
              <a:t>splits a single column into multiple columns</a:t>
            </a:r>
          </a:p>
          <a:p>
            <a:pPr marL="402828" indent="-402828" algn="l" defTabSz="457200">
              <a:lnSpc>
                <a:spcPct val="150000"/>
              </a:lnSpc>
              <a:spcBef>
                <a:spcPts val="53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sz="3500" dirty="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rPr>
              <a:t>unite:</a:t>
            </a:r>
            <a:r>
              <a:rPr sz="3500" dirty="0">
                <a:latin typeface="Monaco"/>
                <a:ea typeface="Monaco"/>
                <a:cs typeface="Monaco"/>
                <a:sym typeface="Monaco"/>
              </a:rPr>
              <a:t>  </a:t>
            </a:r>
            <a:r>
              <a:rPr dirty="0">
                <a:latin typeface="Lato Light" panose="020F0302020204030203" pitchFamily="34" charset="0"/>
              </a:rPr>
              <a:t>combines multiple columns into a single column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6873" y="4690831"/>
            <a:ext cx="6362701" cy="7153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rerequisites"/>
          <p:cNvSpPr txBox="1">
            <a:spLocks noGrp="1"/>
          </p:cNvSpPr>
          <p:nvPr>
            <p:ph type="title"/>
          </p:nvPr>
        </p:nvSpPr>
        <p:spPr>
          <a:xfrm>
            <a:off x="419100" y="355600"/>
            <a:ext cx="6489701" cy="3429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WIDE VS. LONG DATA</a:t>
            </a:r>
            <a:endParaRPr dirty="0"/>
          </a:p>
        </p:txBody>
      </p:sp>
      <p:sp>
        <p:nvSpPr>
          <p:cNvPr id="163" name="Make sure your working directory is set to the course folder…"/>
          <p:cNvSpPr txBox="1"/>
          <p:nvPr/>
        </p:nvSpPr>
        <p:spPr>
          <a:xfrm>
            <a:off x="972708" y="3784600"/>
            <a:ext cx="22221795" cy="9033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71884" indent="-471884" algn="l" defTabSz="457200">
              <a:lnSpc>
                <a:spcPct val="150000"/>
              </a:lnSpc>
              <a:spcBef>
                <a:spcPts val="6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endParaRPr sz="48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26" name="Picture 2" descr="Examples of wide and long representations of the same data. Source: Garrick Aden-Buie’s (@grrrck) Tidy Animated Verb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798" y="1041399"/>
            <a:ext cx="16658202" cy="1189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91940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erequisi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prerequisites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12026485" y="104359"/>
            <a:ext cx="13507280" cy="13507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rerequisi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prerequisites</a:t>
            </a:r>
          </a:p>
        </p:txBody>
      </p:sp>
      <p:sp>
        <p:nvSpPr>
          <p:cNvPr id="163" name="Make sure your working directory is set to the course folder…"/>
          <p:cNvSpPr txBox="1"/>
          <p:nvPr/>
        </p:nvSpPr>
        <p:spPr>
          <a:xfrm>
            <a:off x="1264808" y="3428050"/>
            <a:ext cx="22221795" cy="9033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71884" indent="-471884" algn="l" defTabSz="457200">
              <a:lnSpc>
                <a:spcPct val="150000"/>
              </a:lnSpc>
              <a:spcBef>
                <a:spcPts val="6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sz="5400" dirty="0">
                <a:latin typeface="Lato Light" panose="020F0302020204030203" pitchFamily="34" charset="0"/>
              </a:rPr>
              <a:t>Make sure your working directory is set to the course folder</a:t>
            </a:r>
            <a:endParaRPr lang="en-US" sz="5400" dirty="0">
              <a:latin typeface="Lato Light" panose="020F0302020204030203" pitchFamily="34" charset="0"/>
            </a:endParaRPr>
          </a:p>
          <a:p>
            <a:pPr marL="471884" indent="-471884" algn="l" defTabSz="457200">
              <a:lnSpc>
                <a:spcPct val="150000"/>
              </a:lnSpc>
              <a:spcBef>
                <a:spcPts val="6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lang="en-US" sz="5400" dirty="0">
                <a:latin typeface="Lato Light" panose="020F0302020204030203" pitchFamily="34" charset="0"/>
              </a:rPr>
              <a:t>Should have downloaded the folder for today’s class from the course website</a:t>
            </a:r>
            <a:endParaRPr sz="5400" dirty="0">
              <a:latin typeface="Lato Light" panose="020F0302020204030203" pitchFamily="34" charset="0"/>
            </a:endParaRPr>
          </a:p>
          <a:p>
            <a:pPr marL="471884" indent="-471884" algn="l" defTabSz="457200">
              <a:lnSpc>
                <a:spcPct val="150000"/>
              </a:lnSpc>
              <a:spcBef>
                <a:spcPts val="6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sz="5400" dirty="0">
                <a:latin typeface="Lato Light" panose="020F0302020204030203" pitchFamily="34" charset="0"/>
              </a:rPr>
              <a:t>We will </a:t>
            </a:r>
            <a:r>
              <a:rPr lang="en-US" sz="5400" dirty="0">
                <a:latin typeface="Lato Light" panose="020F0302020204030203" pitchFamily="34" charset="0"/>
              </a:rPr>
              <a:t>use</a:t>
            </a:r>
            <a:r>
              <a:rPr sz="5400" dirty="0">
                <a:latin typeface="Lato Light" panose="020F0302020204030203" pitchFamily="34" charset="0"/>
              </a:rPr>
              <a:t> the various data sets in the data folder</a:t>
            </a:r>
            <a:endParaRPr sz="48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ackage prerequisi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package prerequisite</a:t>
            </a:r>
          </a:p>
        </p:txBody>
      </p:sp>
      <p:sp>
        <p:nvSpPr>
          <p:cNvPr id="166" name="library(tidyverse)…"/>
          <p:cNvSpPr txBox="1">
            <a:spLocks noGrp="1"/>
          </p:cNvSpPr>
          <p:nvPr>
            <p:ph type="body" idx="1"/>
          </p:nvPr>
        </p:nvSpPr>
        <p:spPr>
          <a:xfrm>
            <a:off x="-29930" y="3338418"/>
            <a:ext cx="23753530" cy="7039164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9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library(</a:t>
            </a:r>
            <a:r>
              <a:rPr dirty="0" err="1"/>
              <a:t>tidyverse</a:t>
            </a:r>
            <a:r>
              <a:rPr dirty="0"/>
              <a:t>)</a:t>
            </a:r>
            <a:endParaRPr lang="en-US" dirty="0"/>
          </a:p>
          <a:p>
            <a:pPr marL="0" lvl="4" indent="914400" defTabSz="457200">
              <a:spcBef>
                <a:spcPts val="9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-- Attaching packages --------------------------------------- </a:t>
            </a:r>
            <a:r>
              <a:rPr lang="en-US" dirty="0" err="1"/>
              <a:t>tidyverse</a:t>
            </a:r>
            <a:r>
              <a:rPr lang="en-US" dirty="0"/>
              <a:t> 1.3.0 --</a:t>
            </a:r>
          </a:p>
          <a:p>
            <a:pPr marL="0" lvl="4" indent="914400" defTabSz="457200">
              <a:spcBef>
                <a:spcPts val="9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v ggplot2 3.3.2     v </a:t>
            </a:r>
            <a:r>
              <a:rPr lang="en-US" dirty="0" err="1"/>
              <a:t>purrr</a:t>
            </a:r>
            <a:r>
              <a:rPr lang="en-US" dirty="0"/>
              <a:t>   0.3.4</a:t>
            </a:r>
          </a:p>
          <a:p>
            <a:pPr marL="0" lvl="4" indent="914400" defTabSz="457200">
              <a:spcBef>
                <a:spcPts val="9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v </a:t>
            </a:r>
            <a:r>
              <a:rPr lang="en-US" dirty="0" err="1"/>
              <a:t>tibble</a:t>
            </a:r>
            <a:r>
              <a:rPr lang="en-US" dirty="0"/>
              <a:t>  3.0.1     v </a:t>
            </a:r>
            <a:r>
              <a:rPr lang="en-US" dirty="0" err="1"/>
              <a:t>dplyr</a:t>
            </a:r>
            <a:r>
              <a:rPr lang="en-US" dirty="0"/>
              <a:t>   0.8.5</a:t>
            </a:r>
          </a:p>
          <a:p>
            <a:pPr marL="0" lvl="4" indent="914400" defTabSz="457200">
              <a:spcBef>
                <a:spcPts val="9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v </a:t>
            </a:r>
            <a:r>
              <a:rPr lang="en-US" dirty="0" err="1"/>
              <a:t>tidyr</a:t>
            </a:r>
            <a:r>
              <a:rPr lang="en-US" dirty="0"/>
              <a:t>   1.0.3     v </a:t>
            </a:r>
            <a:r>
              <a:rPr lang="en-US" dirty="0" err="1"/>
              <a:t>stringr</a:t>
            </a:r>
            <a:r>
              <a:rPr lang="en-US" dirty="0"/>
              <a:t> 1.4.0</a:t>
            </a:r>
          </a:p>
          <a:p>
            <a:pPr marL="0" lvl="4" indent="914400" defTabSz="457200">
              <a:spcBef>
                <a:spcPts val="9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v </a:t>
            </a:r>
            <a:r>
              <a:rPr lang="en-US" dirty="0" err="1"/>
              <a:t>readr</a:t>
            </a:r>
            <a:r>
              <a:rPr lang="en-US" dirty="0"/>
              <a:t>   1.4.0     v </a:t>
            </a:r>
            <a:r>
              <a:rPr lang="en-US" dirty="0" err="1"/>
              <a:t>forcats</a:t>
            </a:r>
            <a:r>
              <a:rPr lang="en-US" dirty="0"/>
              <a:t> 0.5.0</a:t>
            </a:r>
          </a:p>
          <a:p>
            <a:pPr marL="0" lvl="4" indent="914400" defTabSz="457200">
              <a:spcBef>
                <a:spcPts val="9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-- Conflicts ------------------------------------------ </a:t>
            </a:r>
            <a:r>
              <a:rPr lang="en-US" dirty="0" err="1"/>
              <a:t>tidyverse_conflicts</a:t>
            </a:r>
            <a:r>
              <a:rPr lang="en-US" dirty="0"/>
              <a:t>() --</a:t>
            </a:r>
          </a:p>
          <a:p>
            <a:pPr marL="0" lvl="4" indent="914400" defTabSz="457200">
              <a:spcBef>
                <a:spcPts val="9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x </a:t>
            </a:r>
            <a:r>
              <a:rPr lang="en-US" dirty="0" err="1"/>
              <a:t>dplyr</a:t>
            </a:r>
            <a:r>
              <a:rPr lang="en-US" dirty="0"/>
              <a:t>::filter() masks stats::filter()</a:t>
            </a:r>
          </a:p>
          <a:p>
            <a:pPr marL="0" lvl="4" indent="914400" defTabSz="457200">
              <a:spcBef>
                <a:spcPts val="9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x </a:t>
            </a:r>
            <a:r>
              <a:rPr lang="en-US" dirty="0" err="1"/>
              <a:t>dplyr</a:t>
            </a:r>
            <a:r>
              <a:rPr lang="en-US" dirty="0"/>
              <a:t>::lag()    masks stats::lag()</a:t>
            </a: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ather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spcBef>
                <a:spcPts val="6500"/>
              </a:spcBef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gather()</a:t>
            </a:r>
          </a:p>
        </p:txBody>
      </p:sp>
      <p:sp>
        <p:nvSpPr>
          <p:cNvPr id="169" name="Transform data from wide to long"/>
          <p:cNvSpPr txBox="1"/>
          <p:nvPr/>
        </p:nvSpPr>
        <p:spPr>
          <a:xfrm>
            <a:off x="743160" y="9469984"/>
            <a:ext cx="916917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Lato Light" panose="020F0302020204030203" pitchFamily="34" charset="0"/>
              </a:rPr>
              <a:t>Transform data from wide to long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778108" y="883344"/>
            <a:ext cx="11801080" cy="11801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lean &amp; tidy…"/>
          <p:cNvSpPr txBox="1">
            <a:spLocks noGrp="1"/>
          </p:cNvSpPr>
          <p:nvPr>
            <p:ph type="ctrTitle"/>
          </p:nvPr>
        </p:nvSpPr>
        <p:spPr>
          <a:xfrm>
            <a:off x="666750" y="2870200"/>
            <a:ext cx="23050500" cy="45593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92479">
              <a:defRPr sz="15359"/>
            </a:pPr>
            <a:r>
              <a:t>Clean &amp; tidy</a:t>
            </a:r>
          </a:p>
          <a:p>
            <a:pPr defTabSz="792479">
              <a:defRPr sz="15359"/>
            </a:pPr>
            <a:r>
              <a:t>data structures</a:t>
            </a:r>
          </a:p>
        </p:txBody>
      </p:sp>
      <p:sp>
        <p:nvSpPr>
          <p:cNvPr id="120" name="Rounded Rectangle"/>
          <p:cNvSpPr/>
          <p:nvPr/>
        </p:nvSpPr>
        <p:spPr>
          <a:xfrm>
            <a:off x="9345287" y="8640475"/>
            <a:ext cx="5887632" cy="2960979"/>
          </a:xfrm>
          <a:prstGeom prst="roundRect">
            <a:avLst>
              <a:gd name="adj" fmla="val 6434"/>
            </a:avLst>
          </a:prstGeom>
          <a:solidFill>
            <a:srgbClr val="B4B4B4">
              <a:alpha val="2364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" name="Get"/>
          <p:cNvSpPr txBox="1"/>
          <p:nvPr/>
        </p:nvSpPr>
        <p:spPr>
          <a:xfrm>
            <a:off x="5462520" y="9737922"/>
            <a:ext cx="87630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B4B4B4">
                    <a:alpha val="30000"/>
                  </a:srgbClr>
                </a:solidFill>
              </a:defRPr>
            </a:lvl1pPr>
          </a:lstStyle>
          <a:p>
            <a:r>
              <a:t>Get</a:t>
            </a:r>
          </a:p>
        </p:txBody>
      </p:sp>
      <p:sp>
        <p:nvSpPr>
          <p:cNvPr id="122" name="Transform"/>
          <p:cNvSpPr txBox="1"/>
          <p:nvPr/>
        </p:nvSpPr>
        <p:spPr>
          <a:xfrm>
            <a:off x="9977194" y="9737922"/>
            <a:ext cx="214803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B4B4B4"/>
                </a:solidFill>
              </a:defRPr>
            </a:lvl1pPr>
          </a:lstStyle>
          <a:p>
            <a:r>
              <a:t>Transform</a:t>
            </a:r>
          </a:p>
        </p:txBody>
      </p:sp>
      <p:sp>
        <p:nvSpPr>
          <p:cNvPr id="123" name="Visualize"/>
          <p:cNvSpPr txBox="1"/>
          <p:nvPr/>
        </p:nvSpPr>
        <p:spPr>
          <a:xfrm>
            <a:off x="12872414" y="8640476"/>
            <a:ext cx="1785145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B4B4B4"/>
                </a:solidFill>
              </a:defRPr>
            </a:lvl1pPr>
          </a:lstStyle>
          <a:p>
            <a:r>
              <a:t>Visualize</a:t>
            </a:r>
          </a:p>
        </p:txBody>
      </p:sp>
      <p:sp>
        <p:nvSpPr>
          <p:cNvPr id="124" name="Model"/>
          <p:cNvSpPr txBox="1"/>
          <p:nvPr/>
        </p:nvSpPr>
        <p:spPr>
          <a:xfrm>
            <a:off x="12847008" y="10959329"/>
            <a:ext cx="1384053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B4B4B4"/>
                </a:solidFill>
              </a:defRPr>
            </a:lvl1pPr>
          </a:lstStyle>
          <a:p>
            <a:r>
              <a:t>Model</a:t>
            </a:r>
          </a:p>
        </p:txBody>
      </p:sp>
      <p:sp>
        <p:nvSpPr>
          <p:cNvPr id="125" name="Communicate"/>
          <p:cNvSpPr txBox="1"/>
          <p:nvPr/>
        </p:nvSpPr>
        <p:spPr>
          <a:xfrm>
            <a:off x="16048077" y="9737922"/>
            <a:ext cx="292789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B4B4B4"/>
                </a:solidFill>
              </a:defRPr>
            </a:lvl1pPr>
          </a:lstStyle>
          <a:p>
            <a:r>
              <a:t>Communicate</a:t>
            </a:r>
          </a:p>
        </p:txBody>
      </p:sp>
      <p:sp>
        <p:nvSpPr>
          <p:cNvPr id="126" name="Line"/>
          <p:cNvSpPr/>
          <p:nvPr/>
        </p:nvSpPr>
        <p:spPr>
          <a:xfrm>
            <a:off x="6475045" y="10120964"/>
            <a:ext cx="909779" cy="1"/>
          </a:xfrm>
          <a:prstGeom prst="line">
            <a:avLst/>
          </a:prstGeom>
          <a:ln w="38100">
            <a:solidFill>
              <a:srgbClr val="B4B4B4">
                <a:alpha val="30000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7" name="Line"/>
          <p:cNvSpPr/>
          <p:nvPr/>
        </p:nvSpPr>
        <p:spPr>
          <a:xfrm>
            <a:off x="8820261" y="10120964"/>
            <a:ext cx="909779" cy="1"/>
          </a:xfrm>
          <a:prstGeom prst="line">
            <a:avLst/>
          </a:prstGeom>
          <a:ln w="38100">
            <a:solidFill>
              <a:srgbClr val="B4B4B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cxnSp>
        <p:nvCxnSpPr>
          <p:cNvPr id="128" name="Connection Line"/>
          <p:cNvCxnSpPr>
            <a:stCxn id="122" idx="0"/>
            <a:endCxn id="123" idx="0"/>
          </p:cNvCxnSpPr>
          <p:nvPr/>
        </p:nvCxnSpPr>
        <p:spPr>
          <a:xfrm flipV="1">
            <a:off x="11051213" y="8983376"/>
            <a:ext cx="2713774" cy="1097447"/>
          </a:xfrm>
          <a:prstGeom prst="straightConnector1">
            <a:avLst/>
          </a:prstGeom>
          <a:ln w="38100">
            <a:solidFill>
              <a:srgbClr val="B4B4B4"/>
            </a:solidFill>
            <a:miter lim="400000"/>
            <a:headEnd type="triangle"/>
            <a:tailEnd type="triangle"/>
          </a:ln>
        </p:spPr>
      </p:cxnSp>
      <p:cxnSp>
        <p:nvCxnSpPr>
          <p:cNvPr id="129" name="Connection Line"/>
          <p:cNvCxnSpPr>
            <a:stCxn id="124" idx="0"/>
            <a:endCxn id="122" idx="0"/>
          </p:cNvCxnSpPr>
          <p:nvPr/>
        </p:nvCxnSpPr>
        <p:spPr>
          <a:xfrm flipH="1" flipV="1">
            <a:off x="11051213" y="10080822"/>
            <a:ext cx="2487822" cy="1221408"/>
          </a:xfrm>
          <a:prstGeom prst="straightConnector1">
            <a:avLst/>
          </a:prstGeom>
          <a:ln w="38100">
            <a:solidFill>
              <a:srgbClr val="B4B4B4"/>
            </a:solidFill>
            <a:miter lim="400000"/>
            <a:tailEnd type="triangle"/>
          </a:ln>
        </p:spPr>
      </p:cxnSp>
      <p:cxnSp>
        <p:nvCxnSpPr>
          <p:cNvPr id="130" name="Connection Line"/>
          <p:cNvCxnSpPr>
            <a:stCxn id="123" idx="0"/>
            <a:endCxn id="124" idx="0"/>
          </p:cNvCxnSpPr>
          <p:nvPr/>
        </p:nvCxnSpPr>
        <p:spPr>
          <a:xfrm flipH="1">
            <a:off x="13539034" y="8983376"/>
            <a:ext cx="225953" cy="2318854"/>
          </a:xfrm>
          <a:prstGeom prst="straightConnector1">
            <a:avLst/>
          </a:prstGeom>
          <a:ln w="38100">
            <a:solidFill>
              <a:srgbClr val="B4B4B4"/>
            </a:solidFill>
            <a:miter lim="400000"/>
            <a:tailEnd type="triangle"/>
          </a:ln>
        </p:spPr>
      </p:cxnSp>
      <p:sp>
        <p:nvSpPr>
          <p:cNvPr id="131" name="Line"/>
          <p:cNvSpPr/>
          <p:nvPr/>
        </p:nvSpPr>
        <p:spPr>
          <a:xfrm>
            <a:off x="15333020" y="10120964"/>
            <a:ext cx="614959" cy="1"/>
          </a:xfrm>
          <a:prstGeom prst="line">
            <a:avLst/>
          </a:prstGeom>
          <a:ln w="38100">
            <a:solidFill>
              <a:srgbClr val="B4B4B4">
                <a:alpha val="30000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2" name="Rounded Rectangle"/>
          <p:cNvSpPr/>
          <p:nvPr/>
        </p:nvSpPr>
        <p:spPr>
          <a:xfrm>
            <a:off x="5331107" y="8196834"/>
            <a:ext cx="13721786" cy="4142432"/>
          </a:xfrm>
          <a:prstGeom prst="roundRect">
            <a:avLst>
              <a:gd name="adj" fmla="val 4599"/>
            </a:avLst>
          </a:prstGeom>
          <a:ln w="38100">
            <a:solidFill>
              <a:srgbClr val="80878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" name="Understand"/>
          <p:cNvSpPr txBox="1"/>
          <p:nvPr/>
        </p:nvSpPr>
        <p:spPr>
          <a:xfrm>
            <a:off x="9364548" y="11578613"/>
            <a:ext cx="164103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Understand</a:t>
            </a:r>
          </a:p>
        </p:txBody>
      </p:sp>
      <p:sp>
        <p:nvSpPr>
          <p:cNvPr id="134" name="Program"/>
          <p:cNvSpPr txBox="1"/>
          <p:nvPr/>
        </p:nvSpPr>
        <p:spPr>
          <a:xfrm>
            <a:off x="5453197" y="12364640"/>
            <a:ext cx="124452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Program</a:t>
            </a:r>
          </a:p>
        </p:txBody>
      </p:sp>
      <p:sp>
        <p:nvSpPr>
          <p:cNvPr id="135" name="☨A modified version of Hadley Wickham’s analytic process"/>
          <p:cNvSpPr txBox="1"/>
          <p:nvPr/>
        </p:nvSpPr>
        <p:spPr>
          <a:xfrm>
            <a:off x="13741592" y="12358290"/>
            <a:ext cx="5308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rPr baseline="31999"/>
              <a:t>☨</a:t>
            </a:r>
            <a:r>
              <a:t>A modified version of Hadley Wickham’s analytic process</a:t>
            </a:r>
          </a:p>
        </p:txBody>
      </p:sp>
      <p:sp>
        <p:nvSpPr>
          <p:cNvPr id="136" name="Clean"/>
          <p:cNvSpPr txBox="1"/>
          <p:nvPr/>
        </p:nvSpPr>
        <p:spPr>
          <a:xfrm>
            <a:off x="7392031" y="9737922"/>
            <a:ext cx="139099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Clean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ather()"/>
          <p:cNvSpPr txBox="1">
            <a:spLocks noGrp="1"/>
          </p:cNvSpPr>
          <p:nvPr>
            <p:ph type="title"/>
          </p:nvPr>
        </p:nvSpPr>
        <p:spPr>
          <a:xfrm>
            <a:off x="4897933" y="355600"/>
            <a:ext cx="18825667" cy="2057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6500"/>
              </a:spcBef>
              <a:defRPr sz="7500" cap="none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gather()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173" y="4470983"/>
            <a:ext cx="12846354" cy="76188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8" y="744858"/>
            <a:ext cx="3665712" cy="12788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150" y="4456490"/>
            <a:ext cx="12852400" cy="762242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gather()"/>
          <p:cNvSpPr txBox="1">
            <a:spLocks noGrp="1"/>
          </p:cNvSpPr>
          <p:nvPr>
            <p:ph type="title"/>
          </p:nvPr>
        </p:nvSpPr>
        <p:spPr>
          <a:xfrm>
            <a:off x="4897933" y="355600"/>
            <a:ext cx="18825667" cy="2057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6500"/>
              </a:spcBef>
              <a:defRPr sz="7500" cap="none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gather()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8" y="744858"/>
            <a:ext cx="3665712" cy="12788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150" y="4456490"/>
            <a:ext cx="12852400" cy="762242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gather()"/>
          <p:cNvSpPr txBox="1">
            <a:spLocks noGrp="1"/>
          </p:cNvSpPr>
          <p:nvPr>
            <p:ph type="title"/>
          </p:nvPr>
        </p:nvSpPr>
        <p:spPr>
          <a:xfrm>
            <a:off x="4897933" y="355600"/>
            <a:ext cx="18825667" cy="2057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6500"/>
              </a:spcBef>
              <a:defRPr sz="7500" cap="none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gather()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8" y="744858"/>
            <a:ext cx="3665712" cy="12788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800" y="4456490"/>
            <a:ext cx="12852400" cy="762242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gather()"/>
          <p:cNvSpPr txBox="1">
            <a:spLocks noGrp="1"/>
          </p:cNvSpPr>
          <p:nvPr>
            <p:ph type="title"/>
          </p:nvPr>
        </p:nvSpPr>
        <p:spPr>
          <a:xfrm>
            <a:off x="4897933" y="355600"/>
            <a:ext cx="18825667" cy="2057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6500"/>
              </a:spcBef>
              <a:defRPr sz="7500" cap="none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gather()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8" y="744858"/>
            <a:ext cx="3665712" cy="12788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ather()"/>
          <p:cNvSpPr txBox="1">
            <a:spLocks noGrp="1"/>
          </p:cNvSpPr>
          <p:nvPr>
            <p:ph type="title"/>
          </p:nvPr>
        </p:nvSpPr>
        <p:spPr>
          <a:xfrm>
            <a:off x="4897933" y="355600"/>
            <a:ext cx="18825667" cy="2057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6500"/>
              </a:spcBef>
              <a:defRPr sz="7500" cap="none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gather()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48" y="744858"/>
            <a:ext cx="3665712" cy="1278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8360171"/>
            <a:ext cx="11734800" cy="4648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Code alternatives:"/>
          <p:cNvSpPr txBox="1"/>
          <p:nvPr/>
        </p:nvSpPr>
        <p:spPr>
          <a:xfrm>
            <a:off x="1264808" y="2850062"/>
            <a:ext cx="22221795" cy="961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Code alternatives:</a:t>
            </a:r>
            <a:endParaRPr sz="3900" dirty="0">
              <a:latin typeface="Lato Light" panose="020F0302020204030203" pitchFamily="34" charset="0"/>
              <a:ea typeface="Consolas"/>
              <a:cs typeface="Consolas"/>
              <a:sym typeface="Consolas"/>
            </a:endParaRPr>
          </a:p>
          <a:p>
            <a: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endParaRPr sz="3900" dirty="0">
              <a:latin typeface="Lato Light" panose="020F0302020204030203" pitchFamily="34" charset="0"/>
              <a:ea typeface="Consolas"/>
              <a:cs typeface="Consolas"/>
              <a:sym typeface="Consolas"/>
            </a:endParaRPr>
          </a:p>
          <a:p>
            <a: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endParaRPr sz="3900" dirty="0">
              <a:latin typeface="Lato Light" panose="020F0302020204030203" pitchFamily="34" charset="0"/>
              <a:ea typeface="Consolas"/>
              <a:cs typeface="Consolas"/>
              <a:sym typeface="Consolas"/>
            </a:endParaRPr>
          </a:p>
        </p:txBody>
      </p:sp>
      <p:sp>
        <p:nvSpPr>
          <p:cNvPr id="192" name="# These all produce the same results:…"/>
          <p:cNvSpPr txBox="1">
            <a:spLocks noGrp="1"/>
          </p:cNvSpPr>
          <p:nvPr>
            <p:ph type="body" sz="half" idx="1"/>
          </p:nvPr>
        </p:nvSpPr>
        <p:spPr>
          <a:xfrm>
            <a:off x="-29930" y="4129588"/>
            <a:ext cx="23753530" cy="3793521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6" indent="1303019" defTabSz="434340">
              <a:spcBef>
                <a:spcPts val="0"/>
              </a:spcBef>
              <a:buSzTx/>
              <a:buNone/>
              <a:defRPr sz="285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These all produce the same results:</a:t>
            </a:r>
          </a:p>
          <a:p>
            <a:pPr marL="0" lvl="6" indent="1303019" defTabSz="434340">
              <a:spcBef>
                <a:spcPts val="0"/>
              </a:spcBef>
              <a:buSzTx/>
              <a:buNone/>
              <a:defRPr sz="285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cases %&gt;% gather(Year, n, </a:t>
            </a:r>
            <a:r>
              <a:rPr dirty="0">
                <a:solidFill>
                  <a:srgbClr val="009F5D"/>
                </a:solidFill>
              </a:rPr>
              <a:t>`2011`:`2013`</a:t>
            </a:r>
            <a:r>
              <a:rPr dirty="0"/>
              <a:t>)</a:t>
            </a:r>
          </a:p>
          <a:p>
            <a:pPr marL="0" lvl="6" indent="1303019" defTabSz="434340">
              <a:spcBef>
                <a:spcPts val="0"/>
              </a:spcBef>
              <a:buSzTx/>
              <a:buNone/>
              <a:defRPr sz="285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cases %&gt;% gather(Year, n, </a:t>
            </a:r>
            <a:r>
              <a:rPr dirty="0">
                <a:solidFill>
                  <a:srgbClr val="009F5D"/>
                </a:solidFill>
              </a:rPr>
              <a:t>`2011`, `2012`, `2013`</a:t>
            </a:r>
            <a:r>
              <a:rPr dirty="0"/>
              <a:t>)</a:t>
            </a:r>
          </a:p>
          <a:p>
            <a:pPr marL="0" lvl="6" indent="1303019" defTabSz="434340">
              <a:spcBef>
                <a:spcPts val="0"/>
              </a:spcBef>
              <a:buSzTx/>
              <a:buNone/>
              <a:defRPr sz="285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cases %&gt;% gather(Year, n, </a:t>
            </a:r>
            <a:r>
              <a:rPr dirty="0">
                <a:solidFill>
                  <a:srgbClr val="7F0D00"/>
                </a:solidFill>
              </a:rPr>
              <a:t>2</a:t>
            </a:r>
            <a:r>
              <a:rPr dirty="0"/>
              <a:t>:</a:t>
            </a:r>
            <a:r>
              <a:rPr dirty="0">
                <a:solidFill>
                  <a:srgbClr val="7F0D00"/>
                </a:solidFill>
              </a:rPr>
              <a:t>4</a:t>
            </a:r>
            <a:r>
              <a:rPr dirty="0"/>
              <a:t>)</a:t>
            </a:r>
          </a:p>
          <a:p>
            <a:pPr marL="0" lvl="6" indent="1303019" defTabSz="434340">
              <a:spcBef>
                <a:spcPts val="0"/>
              </a:spcBef>
              <a:buSzTx/>
              <a:buNone/>
              <a:defRPr sz="285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cases %&gt;% gather(Year, n, -Country)</a:t>
            </a:r>
          </a:p>
          <a:p>
            <a:pPr marL="0" lvl="6" indent="1303019" defTabSz="434340">
              <a:spcBef>
                <a:spcPts val="0"/>
              </a:spcBef>
              <a:buSzTx/>
              <a:buNone/>
              <a:defRPr sz="285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marL="0" lvl="6" indent="1303019" defTabSz="434340">
              <a:spcBef>
                <a:spcPts val="0"/>
              </a:spcBef>
              <a:buSzTx/>
              <a:buNone/>
              <a:defRPr sz="285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Also note that if you do not supply arguments for na.rm or convert values then the defaults are used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195" name="Import the bomber_wide.rds file in the data folder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64328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333500" indent="-1333500"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Import the </a:t>
            </a:r>
            <a:r>
              <a:rPr sz="7500" i="0" dirty="0" err="1">
                <a:latin typeface="Monaco" panose="020B0509030404040204" pitchFamily="49" charset="0"/>
                <a:ea typeface="Monaco"/>
                <a:cs typeface="Monaco"/>
                <a:sym typeface="Monaco"/>
              </a:rPr>
              <a:t>bomber_wide.rds</a:t>
            </a:r>
            <a:r>
              <a:rPr dirty="0"/>
              <a:t> file in the data folder</a:t>
            </a:r>
          </a:p>
          <a:p>
            <a:pPr marL="1333500" indent="-1333500"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Reshape this data from wide to long</a:t>
            </a:r>
            <a:r>
              <a:rPr lang="en-US" dirty="0"/>
              <a:t>, but keep the </a:t>
            </a:r>
            <a:r>
              <a:rPr lang="en-US" dirty="0">
                <a:latin typeface="Monaco" panose="020B0509030404040204" pitchFamily="49" charset="0"/>
              </a:rPr>
              <a:t>Type</a:t>
            </a:r>
            <a:r>
              <a:rPr lang="en-US" dirty="0"/>
              <a:t> and </a:t>
            </a:r>
            <a:r>
              <a:rPr lang="en-US" dirty="0">
                <a:latin typeface="Monaco" panose="020B0509030404040204" pitchFamily="49" charset="0"/>
              </a:rPr>
              <a:t>MD</a:t>
            </a:r>
            <a:r>
              <a:rPr lang="en-US" dirty="0"/>
              <a:t> columns as-is</a:t>
            </a: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198" name="read_rds(“data/bomber_wide.rds”) %&gt;%…"/>
          <p:cNvSpPr txBox="1">
            <a:spLocks noGrp="1"/>
          </p:cNvSpPr>
          <p:nvPr>
            <p:ph type="body" idx="1"/>
          </p:nvPr>
        </p:nvSpPr>
        <p:spPr>
          <a:xfrm>
            <a:off x="474" y="3603759"/>
            <a:ext cx="23753530" cy="11439878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read_rds</a:t>
            </a:r>
            <a:r>
              <a:rPr dirty="0"/>
              <a:t>(“data/</a:t>
            </a:r>
            <a:r>
              <a:rPr dirty="0" err="1"/>
              <a:t>bomber_wide.rds</a:t>
            </a:r>
            <a:r>
              <a:rPr dirty="0"/>
              <a:t>”) %&gt;%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gather(Year, Value, -c(Type, MD))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Type   MD Year Value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  Bomber  B-1 1996 26914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2  Bomber  B-2 1996  2364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3  Bomber B-52 1996 28511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4  Bomber  B-1 1997 25219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5  Bomber  B-2 1997  2776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6  Bomber B-52 1997 26034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7  Bomber  B-1 1998 24205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8  Bomber  B-2 1998  2166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9  Bomber B-52 1998 25639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10 Bomber  B-1 1999 23306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11 Bomber  B-2 1999  3672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12 Bomber B-52 1999 24500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13 Bomber  B-1 2000 25013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14 Bomber  B-2 2000  4543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15 Bomber B-52 2000 24387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pread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spcBef>
                <a:spcPts val="6500"/>
              </a:spcBef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spread()</a:t>
            </a:r>
          </a:p>
        </p:txBody>
      </p:sp>
      <p:sp>
        <p:nvSpPr>
          <p:cNvPr id="201" name="Transform data from long to wide"/>
          <p:cNvSpPr txBox="1"/>
          <p:nvPr/>
        </p:nvSpPr>
        <p:spPr>
          <a:xfrm>
            <a:off x="743160" y="9493250"/>
            <a:ext cx="857208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Transform data from long to wide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2624296" y="1547514"/>
            <a:ext cx="10620971" cy="106209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pread()"/>
          <p:cNvSpPr txBox="1">
            <a:spLocks noGrp="1"/>
          </p:cNvSpPr>
          <p:nvPr>
            <p:ph type="title"/>
          </p:nvPr>
        </p:nvSpPr>
        <p:spPr>
          <a:xfrm>
            <a:off x="4897933" y="355600"/>
            <a:ext cx="18825667" cy="2057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6500"/>
              </a:spcBef>
              <a:defRPr sz="7500" cap="none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spread()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48" y="744858"/>
            <a:ext cx="3665712" cy="1278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566" y="3046790"/>
            <a:ext cx="12852401" cy="7622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pread()"/>
          <p:cNvSpPr txBox="1">
            <a:spLocks noGrp="1"/>
          </p:cNvSpPr>
          <p:nvPr>
            <p:ph type="title"/>
          </p:nvPr>
        </p:nvSpPr>
        <p:spPr>
          <a:xfrm>
            <a:off x="4897933" y="355600"/>
            <a:ext cx="18825667" cy="2057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6500"/>
              </a:spcBef>
              <a:defRPr sz="7500" cap="none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spread()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48" y="744858"/>
            <a:ext cx="3665712" cy="1278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566" y="3046790"/>
            <a:ext cx="12852401" cy="7622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what is tidy data?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Lato Light" panose="020F0302020204030203" pitchFamily="34" charset="0"/>
              </a:rPr>
              <a:t>what is tidy data?</a:t>
            </a:r>
          </a:p>
        </p:txBody>
      </p:sp>
      <p:pic>
        <p:nvPicPr>
          <p:cNvPr id="1026" name="Picture 2" descr="Following three rules makes a dataset tidy: variables are in columns, observations are in rows, and values are in cell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3784600"/>
            <a:ext cx="22860000" cy="714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pread()"/>
          <p:cNvSpPr txBox="1">
            <a:spLocks noGrp="1"/>
          </p:cNvSpPr>
          <p:nvPr>
            <p:ph type="title"/>
          </p:nvPr>
        </p:nvSpPr>
        <p:spPr>
          <a:xfrm>
            <a:off x="4897933" y="355600"/>
            <a:ext cx="18825667" cy="2057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6500"/>
              </a:spcBef>
              <a:defRPr sz="7500" cap="none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spread()</a:t>
            </a: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48" y="744858"/>
            <a:ext cx="3665712" cy="1278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566" y="3046790"/>
            <a:ext cx="12852401" cy="7622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217" name="Import the bomber_long.rds file in the data folder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64328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333500" indent="-1333500"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Import the </a:t>
            </a:r>
            <a:r>
              <a:rPr sz="7500" i="0" dirty="0" err="1">
                <a:latin typeface="Monaco" panose="020B0509030404040204" pitchFamily="49" charset="0"/>
                <a:ea typeface="Monaco"/>
                <a:cs typeface="Monaco"/>
                <a:sym typeface="Monaco"/>
              </a:rPr>
              <a:t>bomber_long.rds</a:t>
            </a:r>
            <a:r>
              <a:rPr dirty="0"/>
              <a:t> file in the data folder</a:t>
            </a:r>
          </a:p>
          <a:p>
            <a:pPr marL="1333500" indent="-1333500"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Reshape this data from long to wide</a:t>
            </a:r>
          </a:p>
          <a:p>
            <a:pPr marL="0" indent="0">
              <a:buSzTx/>
              <a:buNone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Type, MD, FY, Cost, FH, Gallons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220" name="read_rds(&quot;data/bomber_long.rds&quot;) %&gt;%…"/>
          <p:cNvSpPr txBox="1">
            <a:spLocks noGrp="1"/>
          </p:cNvSpPr>
          <p:nvPr>
            <p:ph type="body" idx="1"/>
          </p:nvPr>
        </p:nvSpPr>
        <p:spPr>
          <a:xfrm>
            <a:off x="474" y="3603759"/>
            <a:ext cx="23753530" cy="10960949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5" indent="1131569" defTabSz="452627">
              <a:spcBef>
                <a:spcPts val="700"/>
              </a:spcBef>
              <a:buSzTx/>
              <a:buNone/>
              <a:defRPr sz="297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read_rds</a:t>
            </a:r>
            <a:r>
              <a:rPr dirty="0"/>
              <a:t>("data/</a:t>
            </a:r>
            <a:r>
              <a:rPr dirty="0" err="1"/>
              <a:t>bomber_long.rds</a:t>
            </a:r>
            <a:r>
              <a:rPr dirty="0"/>
              <a:t>") %&gt;%</a:t>
            </a:r>
          </a:p>
          <a:p>
            <a:pPr marL="0" lvl="5" indent="1131569" defTabSz="452627">
              <a:spcBef>
                <a:spcPts val="700"/>
              </a:spcBef>
              <a:buSzTx/>
              <a:buNone/>
              <a:defRPr sz="297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spread(Output, Value)</a:t>
            </a:r>
          </a:p>
          <a:p>
            <a:pPr marL="0" lvl="5" indent="1131569" defTabSz="452627">
              <a:spcBef>
                <a:spcPts val="700"/>
              </a:spcBef>
              <a:buSzTx/>
              <a:buNone/>
              <a:defRPr sz="297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Type   MD   FY      Cost    FH   Gallons</a:t>
            </a:r>
          </a:p>
          <a:p>
            <a:pPr marL="0" lvl="5" indent="1131569" defTabSz="452627">
              <a:spcBef>
                <a:spcPts val="700"/>
              </a:spcBef>
              <a:buSzTx/>
              <a:buNone/>
              <a:defRPr sz="297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  Bomber  B-1 1996  72753781 26914  88594449</a:t>
            </a:r>
          </a:p>
          <a:p>
            <a:pPr marL="0" lvl="5" indent="1131569" defTabSz="452627">
              <a:spcBef>
                <a:spcPts val="700"/>
              </a:spcBef>
              <a:buSzTx/>
              <a:buNone/>
              <a:defRPr sz="297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2  Bomber  B-1 1997  71297263 25219  85484074</a:t>
            </a:r>
          </a:p>
          <a:p>
            <a:pPr marL="0" lvl="5" indent="1131569" defTabSz="452627">
              <a:spcBef>
                <a:spcPts val="700"/>
              </a:spcBef>
              <a:buSzTx/>
              <a:buNone/>
              <a:defRPr sz="297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3  Bomber  B-1 1998  84026805 24205  85259038</a:t>
            </a:r>
          </a:p>
          <a:p>
            <a:pPr marL="0" lvl="5" indent="1131569" defTabSz="452627">
              <a:spcBef>
                <a:spcPts val="700"/>
              </a:spcBef>
              <a:buSzTx/>
              <a:buNone/>
              <a:defRPr sz="297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4  Bomber  B-1 1999  71848336 23306  79323816</a:t>
            </a:r>
          </a:p>
          <a:p>
            <a:pPr marL="0" lvl="5" indent="1131569" defTabSz="452627">
              <a:spcBef>
                <a:spcPts val="700"/>
              </a:spcBef>
              <a:buSzTx/>
              <a:buNone/>
              <a:defRPr sz="297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5  Bomber  B-1 2000  58439777 25013  86230284</a:t>
            </a:r>
          </a:p>
          <a:p>
            <a:pPr marL="0" lvl="5" indent="1131569" defTabSz="452627">
              <a:spcBef>
                <a:spcPts val="700"/>
              </a:spcBef>
              <a:buSzTx/>
              <a:buNone/>
              <a:defRPr sz="297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6  Bomber  B-1 2001  94946077 25059  86892432</a:t>
            </a:r>
          </a:p>
          <a:p>
            <a:pPr marL="0" lvl="5" indent="1131569" defTabSz="452627">
              <a:spcBef>
                <a:spcPts val="700"/>
              </a:spcBef>
              <a:buSzTx/>
              <a:buNone/>
              <a:defRPr sz="297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7  Bomber  B-1 2002  96458536 26581  89198262</a:t>
            </a:r>
          </a:p>
          <a:p>
            <a:pPr marL="0" lvl="5" indent="1131569" defTabSz="452627">
              <a:spcBef>
                <a:spcPts val="700"/>
              </a:spcBef>
              <a:buSzTx/>
              <a:buNone/>
              <a:defRPr sz="297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8  Bomber  B-1 2003  68650070 21491  74485788</a:t>
            </a:r>
          </a:p>
          <a:p>
            <a:pPr marL="0" lvl="5" indent="1131569" defTabSz="452627">
              <a:spcBef>
                <a:spcPts val="700"/>
              </a:spcBef>
              <a:buSzTx/>
              <a:buNone/>
              <a:defRPr sz="297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9  Bomber  B-1 2004 101895634 28118 101397707</a:t>
            </a:r>
          </a:p>
          <a:p>
            <a:pPr marL="0" lvl="5" indent="1131569" defTabSz="452627">
              <a:spcBef>
                <a:spcPts val="700"/>
              </a:spcBef>
              <a:buSzTx/>
              <a:buNone/>
              <a:defRPr sz="297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10 Bomber  B-1 2005 124816690 21859  78410415</a:t>
            </a:r>
          </a:p>
          <a:p>
            <a:pPr marL="0" lvl="5" indent="1131569" defTabSz="452627">
              <a:spcBef>
                <a:spcPts val="700"/>
              </a:spcBef>
              <a:buSzTx/>
              <a:buNone/>
              <a:defRPr sz="297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11 Bomber  B-1 2006 174627869 20163  69984142</a:t>
            </a:r>
          </a:p>
          <a:p>
            <a:pPr marL="0" lvl="5" indent="1131569" defTabSz="452627">
              <a:spcBef>
                <a:spcPts val="700"/>
              </a:spcBef>
              <a:buSzTx/>
              <a:buNone/>
              <a:defRPr sz="297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12 Bomber  B-1 2007 204486404 24629  85112485</a:t>
            </a:r>
          </a:p>
          <a:p>
            <a:pPr marL="0" lvl="5" indent="1131569" defTabSz="452627">
              <a:spcBef>
                <a:spcPts val="700"/>
              </a:spcBef>
              <a:buSzTx/>
              <a:buNone/>
              <a:defRPr sz="297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13 Bomber  B-1 2008 266109848 23024  78084791</a:t>
            </a:r>
          </a:p>
          <a:p>
            <a:pPr marL="0" lvl="5" indent="1131569" defTabSz="452627">
              <a:spcBef>
                <a:spcPts val="700"/>
              </a:spcBef>
              <a:buSzTx/>
              <a:buNone/>
              <a:defRPr sz="297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14 Bomber  B-1 2009 185902082 23065  81030579</a:t>
            </a:r>
          </a:p>
          <a:p>
            <a:pPr marL="0" lvl="5" indent="1131569" defTabSz="452627">
              <a:spcBef>
                <a:spcPts val="700"/>
              </a:spcBef>
              <a:buSzTx/>
              <a:buNone/>
              <a:defRPr sz="297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15 Bomber  B-1 2010 237413270 23398  81253214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eparate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spcBef>
                <a:spcPts val="6500"/>
              </a:spcBef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separate()</a:t>
            </a:r>
          </a:p>
        </p:txBody>
      </p:sp>
      <p:sp>
        <p:nvSpPr>
          <p:cNvPr id="223" name="Split a single column into multiple columns"/>
          <p:cNvSpPr txBox="1"/>
          <p:nvPr/>
        </p:nvSpPr>
        <p:spPr>
          <a:xfrm>
            <a:off x="743160" y="9469984"/>
            <a:ext cx="11491929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Lato Light" panose="020F0302020204030203" pitchFamily="34" charset="0"/>
              </a:rPr>
              <a:t>Split a single column into multiple columns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9967813" y="1534269"/>
            <a:ext cx="13899456" cy="138994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eparate()"/>
          <p:cNvSpPr txBox="1">
            <a:spLocks noGrp="1"/>
          </p:cNvSpPr>
          <p:nvPr>
            <p:ph type="title"/>
          </p:nvPr>
        </p:nvSpPr>
        <p:spPr>
          <a:xfrm>
            <a:off x="4897933" y="355600"/>
            <a:ext cx="18825667" cy="2057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6500"/>
              </a:spcBef>
              <a:defRPr sz="7500" cap="none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separate()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07" y="742950"/>
            <a:ext cx="3657601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3378200"/>
            <a:ext cx="14401800" cy="695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eparate()"/>
          <p:cNvSpPr txBox="1">
            <a:spLocks noGrp="1"/>
          </p:cNvSpPr>
          <p:nvPr>
            <p:ph type="title"/>
          </p:nvPr>
        </p:nvSpPr>
        <p:spPr>
          <a:xfrm>
            <a:off x="4897933" y="355600"/>
            <a:ext cx="18825667" cy="2057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6500"/>
              </a:spcBef>
              <a:defRPr sz="7500" cap="none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separate()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07" y="742950"/>
            <a:ext cx="3657601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3378200"/>
            <a:ext cx="14401800" cy="695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eparate()"/>
          <p:cNvSpPr txBox="1">
            <a:spLocks noGrp="1"/>
          </p:cNvSpPr>
          <p:nvPr>
            <p:ph type="title"/>
          </p:nvPr>
        </p:nvSpPr>
        <p:spPr>
          <a:xfrm>
            <a:off x="4897933" y="355600"/>
            <a:ext cx="18825667" cy="2057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6500"/>
              </a:spcBef>
              <a:defRPr sz="7500" cap="none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separate()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07" y="742950"/>
            <a:ext cx="3657601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3378200"/>
            <a:ext cx="14401800" cy="695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eparate()"/>
          <p:cNvSpPr txBox="1">
            <a:spLocks noGrp="1"/>
          </p:cNvSpPr>
          <p:nvPr>
            <p:ph type="title"/>
          </p:nvPr>
        </p:nvSpPr>
        <p:spPr>
          <a:xfrm>
            <a:off x="4897933" y="355600"/>
            <a:ext cx="18825667" cy="2057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6500"/>
              </a:spcBef>
              <a:defRPr sz="7500" cap="none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separate()</a:t>
            </a:r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07" y="742950"/>
            <a:ext cx="3657601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3378200"/>
            <a:ext cx="14401800" cy="695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ode alternatives:"/>
          <p:cNvSpPr txBox="1"/>
          <p:nvPr/>
        </p:nvSpPr>
        <p:spPr>
          <a:xfrm>
            <a:off x="1264808" y="2820866"/>
            <a:ext cx="22221795" cy="964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r>
              <a:rPr dirty="0">
                <a:latin typeface="Lato Light" panose="020F0302020204030203" pitchFamily="34" charset="0"/>
              </a:rPr>
              <a:t>Code alternatives:</a:t>
            </a:r>
            <a:endParaRPr sz="3900" dirty="0">
              <a:latin typeface="Lato Light" panose="020F0302020204030203" pitchFamily="34" charset="0"/>
              <a:ea typeface="Consolas"/>
              <a:cs typeface="Consolas"/>
              <a:sym typeface="Consolas"/>
            </a:endParaRPr>
          </a:p>
          <a:p>
            <a: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endParaRPr sz="3900" dirty="0">
              <a:latin typeface="Lato Light" panose="020F0302020204030203" pitchFamily="34" charset="0"/>
              <a:ea typeface="Consolas"/>
              <a:cs typeface="Consolas"/>
              <a:sym typeface="Consolas"/>
            </a:endParaRPr>
          </a:p>
          <a:p>
            <a: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pPr>
            <a:endParaRPr sz="3900" dirty="0">
              <a:latin typeface="Lato Light" panose="020F0302020204030203" pitchFamily="34" charset="0"/>
              <a:ea typeface="Consolas"/>
              <a:cs typeface="Consolas"/>
              <a:sym typeface="Consolas"/>
            </a:endParaRP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599" y="8330975"/>
            <a:ext cx="14952746" cy="4324958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# These all produce the same results:…"/>
          <p:cNvSpPr txBox="1">
            <a:spLocks noGrp="1"/>
          </p:cNvSpPr>
          <p:nvPr>
            <p:ph type="body" sz="half" idx="1"/>
          </p:nvPr>
        </p:nvSpPr>
        <p:spPr>
          <a:xfrm>
            <a:off x="-29930" y="4129588"/>
            <a:ext cx="23753530" cy="3793521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6" indent="1371600" defTabSz="457200">
              <a:spcBef>
                <a:spcPts val="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These all produce the same results:</a:t>
            </a:r>
          </a:p>
          <a:p>
            <a:pPr marL="0" lvl="6" indent="1371600" defTabSz="457200"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storms %&gt;% separate(date, c(</a:t>
            </a:r>
            <a:r>
              <a:rPr dirty="0">
                <a:solidFill>
                  <a:srgbClr val="009F5D"/>
                </a:solidFill>
              </a:rPr>
              <a:t>"year"</a:t>
            </a:r>
            <a:r>
              <a:rPr dirty="0"/>
              <a:t>, </a:t>
            </a:r>
            <a:r>
              <a:rPr dirty="0">
                <a:solidFill>
                  <a:srgbClr val="009F5D"/>
                </a:solidFill>
              </a:rPr>
              <a:t>"month"</a:t>
            </a:r>
            <a:r>
              <a:rPr dirty="0"/>
              <a:t>, </a:t>
            </a:r>
            <a:r>
              <a:rPr dirty="0">
                <a:solidFill>
                  <a:srgbClr val="009F5D"/>
                </a:solidFill>
              </a:rPr>
              <a:t>“day"</a:t>
            </a:r>
            <a:r>
              <a:rPr dirty="0"/>
              <a:t>))</a:t>
            </a:r>
          </a:p>
          <a:p>
            <a:pPr marL="0" lvl="6" indent="1371600" defTabSz="457200"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storms %&gt;% separate(date, c(</a:t>
            </a:r>
            <a:r>
              <a:rPr dirty="0">
                <a:solidFill>
                  <a:srgbClr val="009F5D"/>
                </a:solidFill>
              </a:rPr>
              <a:t>"year"</a:t>
            </a:r>
            <a:r>
              <a:rPr dirty="0"/>
              <a:t>, </a:t>
            </a:r>
            <a:r>
              <a:rPr dirty="0">
                <a:solidFill>
                  <a:srgbClr val="009F5D"/>
                </a:solidFill>
              </a:rPr>
              <a:t>"month"</a:t>
            </a:r>
            <a:r>
              <a:rPr dirty="0"/>
              <a:t>, </a:t>
            </a:r>
            <a:r>
              <a:rPr dirty="0">
                <a:solidFill>
                  <a:srgbClr val="009F5D"/>
                </a:solidFill>
              </a:rPr>
              <a:t>"day"</a:t>
            </a:r>
            <a:r>
              <a:rPr dirty="0"/>
              <a:t>), </a:t>
            </a:r>
            <a:r>
              <a:rPr dirty="0" err="1"/>
              <a:t>sep</a:t>
            </a:r>
            <a:r>
              <a:rPr dirty="0"/>
              <a:t> = </a:t>
            </a:r>
            <a:r>
              <a:rPr dirty="0">
                <a:solidFill>
                  <a:srgbClr val="009F5D"/>
                </a:solidFill>
              </a:rPr>
              <a:t>"-"</a:t>
            </a:r>
            <a:r>
              <a:rPr dirty="0"/>
              <a:t>)</a:t>
            </a:r>
          </a:p>
          <a:p>
            <a:pPr marL="0" lvl="6" indent="1371600" defTabSz="457200"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marL="0" lvl="6" indent="1371600" defTabSz="457200">
              <a:spcBef>
                <a:spcPts val="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By default, </a:t>
            </a:r>
            <a:r>
              <a:rPr dirty="0">
                <a:solidFill>
                  <a:srgbClr val="0066CC"/>
                </a:solidFill>
              </a:rPr>
              <a:t>if</a:t>
            </a:r>
            <a:r>
              <a:rPr dirty="0"/>
              <a:t> no separator is specified, will separate by any regular expression that matches </a:t>
            </a:r>
            <a:r>
              <a:rPr lang="en-US" dirty="0"/>
              <a:t>			</a:t>
            </a:r>
            <a:r>
              <a:rPr dirty="0"/>
              <a:t># any sequence of non-alphanumeric values</a:t>
            </a:r>
          </a:p>
        </p:txBody>
      </p:sp>
      <p:sp>
        <p:nvSpPr>
          <p:cNvPr id="245" name="separate()"/>
          <p:cNvSpPr txBox="1">
            <a:spLocks noGrp="1"/>
          </p:cNvSpPr>
          <p:nvPr>
            <p:ph type="title"/>
          </p:nvPr>
        </p:nvSpPr>
        <p:spPr>
          <a:xfrm>
            <a:off x="4897933" y="355600"/>
            <a:ext cx="18825667" cy="2057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6500"/>
              </a:spcBef>
              <a:defRPr sz="7500" cap="none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separate()</a:t>
            </a: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07" y="742950"/>
            <a:ext cx="3657601" cy="1282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249" name="Import the bomber_combined.rds file in the data folder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643284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333500" indent="-1333500"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Import the </a:t>
            </a:r>
            <a:r>
              <a:rPr sz="7500" i="0" dirty="0" err="1">
                <a:latin typeface="Monaco" panose="020B0509030404040204" pitchFamily="49" charset="0"/>
                <a:ea typeface="Monaco"/>
                <a:cs typeface="Monaco"/>
                <a:sym typeface="Monaco"/>
              </a:rPr>
              <a:t>bomber_combined.rds</a:t>
            </a:r>
            <a:r>
              <a:rPr dirty="0"/>
              <a:t> file in the data folder</a:t>
            </a:r>
          </a:p>
          <a:p>
            <a:pPr marL="1333500" indent="-1333500"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Separate the AC variable into “Type” and “MD”</a:t>
            </a:r>
            <a:r>
              <a:rPr lang="en-US" dirty="0"/>
              <a:t>.  Hint: An example of a Type is “Bomber”.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is this tidy?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000" dirty="0">
                <a:latin typeface="Lato Light" panose="020F0302020204030203" pitchFamily="34" charset="0"/>
              </a:rPr>
              <a:t>Where are the variables, observations, and values?</a:t>
            </a:r>
            <a:endParaRPr sz="6000" dirty="0">
              <a:latin typeface="Lato Light" panose="020F030202020403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746" y="3079871"/>
            <a:ext cx="12855208" cy="893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24208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252" name="read_rds(&quot;data/bomber_combined.rds&quot;) %&gt;%…"/>
          <p:cNvSpPr txBox="1">
            <a:spLocks noGrp="1"/>
          </p:cNvSpPr>
          <p:nvPr>
            <p:ph type="body" idx="1"/>
          </p:nvPr>
        </p:nvSpPr>
        <p:spPr>
          <a:xfrm>
            <a:off x="474" y="3603759"/>
            <a:ext cx="23753530" cy="11439878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read_rds("data/bomber_combined.rds") %&gt;%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  separate(AC, into = c("Type", "MD"), sep = " ")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Type   MD   FY      Cost    FH   Gallons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Bomber  B-1 1996  72753781 26914  88594449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Bomber  B-1 1997  71297263 25219  85484074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Bomber  B-1 1998  84026805 24205  85259038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Bomber  B-1 1999  71848336 23306  79323816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Bomber  B-1 2000  58439777 25013  86230284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Bomber  B-1 2001  94946077 25059  86892432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Bomber  B-1 2002  96458536 26581  89198262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Bomber  B-1 2003  68650070 21491  74485788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Bomber  B-1 2004 101895634 28118 101397707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Bomber  B-1 2005 124816690 21859  78410415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11 Bomber  B-1 2006 174627869 20163  69984142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12 Bomber  B-1 2007 204486404 24629  85112485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13 Bomber  B-1 2008 266109848 23024  78084791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14 Bomber  B-1 2009 185902082 23065  81030579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15 Bomber  B-1 2010 237413270 23398  81253214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unite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spcBef>
                <a:spcPts val="6500"/>
              </a:spcBef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unite()</a:t>
            </a:r>
          </a:p>
        </p:txBody>
      </p:sp>
      <p:sp>
        <p:nvSpPr>
          <p:cNvPr id="255" name="Combine multiple columns into a single column"/>
          <p:cNvSpPr txBox="1"/>
          <p:nvPr/>
        </p:nvSpPr>
        <p:spPr>
          <a:xfrm>
            <a:off x="743160" y="9469984"/>
            <a:ext cx="1276150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Lato Light" panose="020F0302020204030203" pitchFamily="34" charset="0"/>
              </a:rPr>
              <a:t>Combine multiple columns into a single column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2353230" y="2748954"/>
            <a:ext cx="11051779" cy="110517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unite()"/>
          <p:cNvSpPr txBox="1">
            <a:spLocks noGrp="1"/>
          </p:cNvSpPr>
          <p:nvPr>
            <p:ph type="title"/>
          </p:nvPr>
        </p:nvSpPr>
        <p:spPr>
          <a:xfrm>
            <a:off x="4897933" y="355600"/>
            <a:ext cx="18825667" cy="2057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6500"/>
              </a:spcBef>
              <a:defRPr sz="7500" cap="none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unite()</a:t>
            </a:r>
          </a:p>
        </p:txBody>
      </p:sp>
      <p:pic>
        <p:nvPicPr>
          <p:cNvPr id="2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8" y="742950"/>
            <a:ext cx="3657601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3378200"/>
            <a:ext cx="14401800" cy="695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unite()"/>
          <p:cNvSpPr txBox="1">
            <a:spLocks noGrp="1"/>
          </p:cNvSpPr>
          <p:nvPr>
            <p:ph type="title"/>
          </p:nvPr>
        </p:nvSpPr>
        <p:spPr>
          <a:xfrm>
            <a:off x="4897933" y="355600"/>
            <a:ext cx="18825667" cy="2057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6500"/>
              </a:spcBef>
              <a:defRPr sz="7500" cap="none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unite()</a:t>
            </a: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8" y="742950"/>
            <a:ext cx="3657601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3378200"/>
            <a:ext cx="14401800" cy="695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unite()"/>
          <p:cNvSpPr txBox="1">
            <a:spLocks noGrp="1"/>
          </p:cNvSpPr>
          <p:nvPr>
            <p:ph type="title"/>
          </p:nvPr>
        </p:nvSpPr>
        <p:spPr>
          <a:xfrm>
            <a:off x="4897933" y="355600"/>
            <a:ext cx="18825667" cy="2057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6500"/>
              </a:spcBef>
              <a:defRPr sz="7500" cap="none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unite()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8" y="742950"/>
            <a:ext cx="3657601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3378200"/>
            <a:ext cx="14401800" cy="695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unite()"/>
          <p:cNvSpPr txBox="1">
            <a:spLocks noGrp="1"/>
          </p:cNvSpPr>
          <p:nvPr>
            <p:ph type="title"/>
          </p:nvPr>
        </p:nvSpPr>
        <p:spPr>
          <a:xfrm>
            <a:off x="4897933" y="355600"/>
            <a:ext cx="18825667" cy="2057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6500"/>
              </a:spcBef>
              <a:defRPr sz="7500" cap="none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unite()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8" y="742950"/>
            <a:ext cx="3657601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3378200"/>
            <a:ext cx="14401800" cy="695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# These all produce the same results:…"/>
          <p:cNvSpPr txBox="1">
            <a:spLocks noGrp="1"/>
          </p:cNvSpPr>
          <p:nvPr>
            <p:ph type="body" sz="half" idx="1"/>
          </p:nvPr>
        </p:nvSpPr>
        <p:spPr>
          <a:xfrm>
            <a:off x="-29930" y="4129588"/>
            <a:ext cx="23753530" cy="3374917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6" indent="1371600" defTabSz="457200">
              <a:spcBef>
                <a:spcPts val="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These all produce the same results:</a:t>
            </a:r>
          </a:p>
          <a:p>
            <a:pPr marL="0" lvl="6" indent="1371600" defTabSz="457200"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storms %&gt;% unite(date, year, month, day, </a:t>
            </a:r>
            <a:r>
              <a:rPr dirty="0" err="1"/>
              <a:t>sep</a:t>
            </a:r>
            <a:r>
              <a:rPr dirty="0"/>
              <a:t> = </a:t>
            </a:r>
            <a:r>
              <a:rPr dirty="0">
                <a:solidFill>
                  <a:srgbClr val="009F5D"/>
                </a:solidFill>
              </a:rPr>
              <a:t>“_"</a:t>
            </a:r>
            <a:r>
              <a:rPr dirty="0"/>
              <a:t>)</a:t>
            </a:r>
          </a:p>
          <a:p>
            <a:pPr marL="0" lvl="6" indent="1371600" defTabSz="457200"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storms %&gt;% unite(date, year, month, day)</a:t>
            </a:r>
          </a:p>
          <a:p>
            <a:pPr marL="0" lvl="6" indent="1371600" defTabSz="457200"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marL="0" lvl="6" indent="1371600" defTabSz="457200">
              <a:spcBef>
                <a:spcPts val="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If no separator is identified, </a:t>
            </a:r>
            <a:r>
              <a:rPr dirty="0">
                <a:solidFill>
                  <a:srgbClr val="009F5D"/>
                </a:solidFill>
              </a:rPr>
              <a:t>"_"</a:t>
            </a:r>
            <a:r>
              <a:rPr dirty="0"/>
              <a:t> will automatically be used</a:t>
            </a:r>
          </a:p>
        </p:txBody>
      </p:sp>
      <p:sp>
        <p:nvSpPr>
          <p:cNvPr id="275" name="unite()"/>
          <p:cNvSpPr txBox="1">
            <a:spLocks noGrp="1"/>
          </p:cNvSpPr>
          <p:nvPr>
            <p:ph type="title"/>
          </p:nvPr>
        </p:nvSpPr>
        <p:spPr>
          <a:xfrm>
            <a:off x="4897933" y="355600"/>
            <a:ext cx="18825667" cy="20574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6500"/>
              </a:spcBef>
              <a:defRPr sz="7500" cap="none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unite()</a:t>
            </a:r>
          </a:p>
        </p:txBody>
      </p:sp>
      <p:pic>
        <p:nvPicPr>
          <p:cNvPr id="2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8" y="742950"/>
            <a:ext cx="3657601" cy="1282701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Code alternatives:"/>
          <p:cNvSpPr txBox="1"/>
          <p:nvPr/>
        </p:nvSpPr>
        <p:spPr>
          <a:xfrm>
            <a:off x="1264808" y="3428050"/>
            <a:ext cx="22221795" cy="813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>
            <a:lvl1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4100">
                <a:solidFill>
                  <a:srgbClr val="5A5F5E"/>
                </a:solidFill>
              </a:defRPr>
            </a:lvl1pPr>
          </a:lstStyle>
          <a:p>
            <a:r>
              <a:rPr dirty="0">
                <a:latin typeface="Lato Light" panose="020F0302020204030203" pitchFamily="34" charset="0"/>
              </a:rPr>
              <a:t>Code alternatives:</a:t>
            </a:r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805" y="7989490"/>
            <a:ext cx="14401801" cy="695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Your turn!</a:t>
            </a:r>
          </a:p>
        </p:txBody>
      </p:sp>
      <p:sp>
        <p:nvSpPr>
          <p:cNvPr id="281" name="Import the bomber_prefix.rds file in the data folder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64328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333500" indent="-1333500"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Import the </a:t>
            </a:r>
            <a:r>
              <a:rPr sz="7500" i="0" dirty="0" err="1">
                <a:latin typeface="Monaco" panose="020B0509030404040204" pitchFamily="49" charset="0"/>
                <a:ea typeface="Monaco"/>
                <a:cs typeface="Monaco"/>
                <a:sym typeface="Monaco"/>
              </a:rPr>
              <a:t>bomber_prefix.rds</a:t>
            </a:r>
            <a:r>
              <a:rPr dirty="0"/>
              <a:t> file in the data folder</a:t>
            </a:r>
          </a:p>
          <a:p>
            <a:pPr marL="1333500" indent="-1333500"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Unite the prefix and number columns into a “MD” variable with “-“ separator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284" name="read_rds(&quot;data/bomber_prefix.rds&quot;) %&gt;%…"/>
          <p:cNvSpPr txBox="1">
            <a:spLocks noGrp="1"/>
          </p:cNvSpPr>
          <p:nvPr>
            <p:ph type="body" idx="1"/>
          </p:nvPr>
        </p:nvSpPr>
        <p:spPr>
          <a:xfrm>
            <a:off x="474" y="3603759"/>
            <a:ext cx="23753530" cy="11439878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read_rds("data/bomber_prefix.rds") %&gt;%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  unite(MD, prefix, number, sep = "-")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Type   MD   FY  Output     Value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 Bomber  B-1 1996      FH     26914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 Bomber  B-1 1997      FH     25219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 Bomber  B-1 1998      FH     24205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 Bomber  B-1 1999      FH     23306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 Bomber  B-1 2000      FH     25013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 Bomber  B-1 2001      FH     25059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 Bomber  B-1 2002      FH     26581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 Bomber  B-1 2003      FH     21491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 Bomber  B-1 2004      FH     28118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Bomber  B-1 2005      FH     21859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11  Bomber  B-1 2006      FH     20163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12  Bomber  B-1 2007      FH     24629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13  Bomber  B-1 2008      FH     23024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14  Bomber  B-1 2009      FH     23065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15  Bomber  B-1 2010      FH     23398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hallen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challenge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0156264" y="168919"/>
            <a:ext cx="13939090" cy="13378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is this tidy?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000" dirty="0">
                <a:latin typeface="Lato Light" panose="020F0302020204030203" pitchFamily="34" charset="0"/>
              </a:rPr>
              <a:t>Where are the variables, observations, and values?</a:t>
            </a:r>
            <a:endParaRPr sz="6000" dirty="0">
              <a:latin typeface="Lato Light" panose="020F030202020403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771" y="3359272"/>
            <a:ext cx="20033157" cy="756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4320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Import the bomber_mess.rds file in the data folder…"/>
          <p:cNvSpPr txBox="1">
            <a:spLocks noGrp="1"/>
          </p:cNvSpPr>
          <p:nvPr>
            <p:ph type="body" idx="1"/>
          </p:nvPr>
        </p:nvSpPr>
        <p:spPr>
          <a:xfrm>
            <a:off x="666750" y="-279400"/>
            <a:ext cx="23050500" cy="6432848"/>
          </a:xfrm>
          <a:prstGeom prst="rect">
            <a:avLst/>
          </a:prstGeom>
        </p:spPr>
        <p:txBody>
          <a:bodyPr/>
          <a:lstStyle/>
          <a:p>
            <a:pPr marL="1333500" indent="-1333500"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Import the </a:t>
            </a:r>
            <a:r>
              <a:rPr sz="7500" i="0" dirty="0" err="1">
                <a:latin typeface="Monaco" panose="020B0509030404040204" pitchFamily="49" charset="0"/>
                <a:ea typeface="Monaco"/>
                <a:cs typeface="Monaco"/>
                <a:sym typeface="Monaco"/>
              </a:rPr>
              <a:t>bomber_mess.rds</a:t>
            </a:r>
            <a:r>
              <a:rPr dirty="0"/>
              <a:t> file in the data folder</a:t>
            </a:r>
          </a:p>
          <a:p>
            <a:pPr marL="1333500" indent="-1333500">
              <a:spcBef>
                <a:spcPts val="3500"/>
              </a:spcBef>
              <a:buSzPct val="100000"/>
              <a:buAutoNum type="arabicPeriod"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Clean this data up so it looks like:</a:t>
            </a:r>
          </a:p>
        </p:txBody>
      </p:sp>
      <p:sp>
        <p:nvSpPr>
          <p:cNvPr id="290" name="# A tibble: 57 × 6…"/>
          <p:cNvSpPr txBox="1"/>
          <p:nvPr/>
        </p:nvSpPr>
        <p:spPr>
          <a:xfrm>
            <a:off x="5915917" y="5402826"/>
            <a:ext cx="12552166" cy="8244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400">
                <a:latin typeface="Monaco"/>
                <a:ea typeface="Monaco"/>
                <a:cs typeface="Monaco"/>
                <a:sym typeface="Monaco"/>
              </a:defRPr>
            </a:pPr>
            <a:r>
              <a:t># A tibble: 57 × 6</a:t>
            </a:r>
          </a:p>
          <a:p>
            <a:pPr algn="l">
              <a:defRPr sz="3400">
                <a:latin typeface="Monaco"/>
                <a:ea typeface="Monaco"/>
                <a:cs typeface="Monaco"/>
                <a:sym typeface="Monaco"/>
              </a:defRPr>
            </a:pPr>
            <a:r>
              <a:t>     Type    MD    FY      Cost    FH   Gallons</a:t>
            </a:r>
          </a:p>
          <a:p>
            <a:pPr algn="l">
              <a:defRPr sz="3400">
                <a:latin typeface="Monaco"/>
                <a:ea typeface="Monaco"/>
                <a:cs typeface="Monaco"/>
                <a:sym typeface="Monaco"/>
              </a:defRPr>
            </a:pPr>
            <a:r>
              <a:t>*   &lt;chr&gt; &lt;chr&gt; &lt;chr&gt;     &lt;int&gt; &lt;int&gt;     &lt;int&gt;</a:t>
            </a:r>
          </a:p>
          <a:p>
            <a:pPr algn="l">
              <a:defRPr sz="3400">
                <a:latin typeface="Monaco"/>
                <a:ea typeface="Monaco"/>
                <a:cs typeface="Monaco"/>
                <a:sym typeface="Monaco"/>
              </a:defRPr>
            </a:pPr>
            <a:r>
              <a:t>1  Bomber   B-1  1996  72753781 26914  88594449</a:t>
            </a:r>
          </a:p>
          <a:p>
            <a:pPr algn="l">
              <a:defRPr sz="3400">
                <a:latin typeface="Monaco"/>
                <a:ea typeface="Monaco"/>
                <a:cs typeface="Monaco"/>
                <a:sym typeface="Monaco"/>
              </a:defRPr>
            </a:pPr>
            <a:r>
              <a:t>2  Bomber   B-1  1997  71297263 25219  85484074</a:t>
            </a:r>
          </a:p>
          <a:p>
            <a:pPr algn="l">
              <a:defRPr sz="3400">
                <a:latin typeface="Monaco"/>
                <a:ea typeface="Monaco"/>
                <a:cs typeface="Monaco"/>
                <a:sym typeface="Monaco"/>
              </a:defRPr>
            </a:pPr>
            <a:r>
              <a:t>3  Bomber   B-1  1998  84026805 24205  85259038</a:t>
            </a:r>
          </a:p>
          <a:p>
            <a:pPr algn="l">
              <a:defRPr sz="3400">
                <a:latin typeface="Monaco"/>
                <a:ea typeface="Monaco"/>
                <a:cs typeface="Monaco"/>
                <a:sym typeface="Monaco"/>
              </a:defRPr>
            </a:pPr>
            <a:r>
              <a:t>4  Bomber   B-1  1999  71848336 23306  79323816</a:t>
            </a:r>
          </a:p>
          <a:p>
            <a:pPr algn="l">
              <a:defRPr sz="3400">
                <a:latin typeface="Monaco"/>
                <a:ea typeface="Monaco"/>
                <a:cs typeface="Monaco"/>
                <a:sym typeface="Monaco"/>
              </a:defRPr>
            </a:pPr>
            <a:r>
              <a:t>5  Bomber   B-1  2000  58439777 25013  86230284</a:t>
            </a:r>
          </a:p>
          <a:p>
            <a:pPr algn="l">
              <a:defRPr sz="3400">
                <a:latin typeface="Monaco"/>
                <a:ea typeface="Monaco"/>
                <a:cs typeface="Monaco"/>
                <a:sym typeface="Monaco"/>
              </a:defRPr>
            </a:pPr>
            <a:r>
              <a:t>6  Bomber   B-1  2001  94946077 25059  86892432</a:t>
            </a:r>
          </a:p>
          <a:p>
            <a:pPr algn="l">
              <a:defRPr sz="3400">
                <a:latin typeface="Monaco"/>
                <a:ea typeface="Monaco"/>
                <a:cs typeface="Monaco"/>
                <a:sym typeface="Monaco"/>
              </a:defRPr>
            </a:pPr>
            <a:r>
              <a:t>7  Bomber   B-1  2002  96458536 26581  89198262</a:t>
            </a:r>
          </a:p>
          <a:p>
            <a:pPr algn="l">
              <a:defRPr sz="3400">
                <a:latin typeface="Monaco"/>
                <a:ea typeface="Monaco"/>
                <a:cs typeface="Monaco"/>
                <a:sym typeface="Monaco"/>
              </a:defRPr>
            </a:pPr>
            <a:r>
              <a:t>8  Bomber   B-1  2003  68650070 21491  74485788</a:t>
            </a:r>
          </a:p>
          <a:p>
            <a:pPr algn="l">
              <a:defRPr sz="3400">
                <a:latin typeface="Monaco"/>
                <a:ea typeface="Monaco"/>
                <a:cs typeface="Monaco"/>
                <a:sym typeface="Monaco"/>
              </a:defRPr>
            </a:pPr>
            <a:r>
              <a:t>9  Bomber   B-1  2004 101895634 28118 101397707</a:t>
            </a:r>
          </a:p>
          <a:p>
            <a:pPr algn="l">
              <a:defRPr sz="3400">
                <a:latin typeface="Monaco"/>
                <a:ea typeface="Monaco"/>
                <a:cs typeface="Monaco"/>
                <a:sym typeface="Monaco"/>
              </a:defRPr>
            </a:pPr>
            <a:r>
              <a:t>10 Bomber   B-1  2005 124816690 21859  78410415</a:t>
            </a:r>
          </a:p>
          <a:p>
            <a:pPr algn="l">
              <a:defRPr sz="3400">
                <a:latin typeface="Monaco"/>
                <a:ea typeface="Monaco"/>
                <a:cs typeface="Monaco"/>
                <a:sym typeface="Monaco"/>
              </a:defRPr>
            </a:pPr>
            <a:r>
              <a:t># ... with 47 more rows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293" name="read_rds(&quot;data/bomber_mess.rds&quot;) %&gt;%…"/>
          <p:cNvSpPr txBox="1">
            <a:spLocks noGrp="1"/>
          </p:cNvSpPr>
          <p:nvPr>
            <p:ph type="body" idx="1"/>
          </p:nvPr>
        </p:nvSpPr>
        <p:spPr>
          <a:xfrm>
            <a:off x="474" y="3603759"/>
            <a:ext cx="23753530" cy="12116252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read_rds("data/bomber_mess.rds") %&gt;%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  unite(col = MD, prefix:number, sep = "-") %&gt;%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  separate(Metric, into = c("FY", "Output")) %&gt;%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  spread(Output, Value) %&gt;%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  as_tibble()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A tibble: 57 × 6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Type    MD    FY      Cost    FH   Gallons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*   &lt;chr&gt; &lt;chr&gt; &lt;chr&gt;     &lt;int&gt; &lt;int&gt;     &lt;int&gt;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Bomber   B-1  1996  72753781 26914  88594449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Bomber   B-1  1997  71297263 25219  85484074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Bomber   B-1  1998  84026805 24205  85259038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Bomber   B-1  1999  71848336 23306  79323816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Bomber   B-1  2000  58439777 25013  86230284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Bomber   B-1  2001  94946077 25059  86892432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Bomber   B-1  2002  96458536 26581  89198262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Bomber   B-1  2003  68650070 21491  74485788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Bomber   B-1  2004 101895634 28118 101397707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Bomber   B-1  2005 124816690 21859  78410415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... with 47 more rows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ractice makes (nearly) perfect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practice makes (nearly) perfect!</a:t>
            </a:r>
          </a:p>
        </p:txBody>
      </p:sp>
      <p:sp>
        <p:nvSpPr>
          <p:cNvPr id="363" name="Let’s review and apply what you’ve learned with 2 use-case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8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Lato" panose="020F0502020204030203" pitchFamily="34" charset="0"/>
              </a:rPr>
              <a:t>Let’s review</a:t>
            </a:r>
            <a:r>
              <a:rPr lang="en-US" dirty="0">
                <a:latin typeface="Lato" panose="020F0502020204030203" pitchFamily="34" charset="0"/>
              </a:rPr>
              <a:t>/</a:t>
            </a:r>
            <a:r>
              <a:rPr dirty="0">
                <a:latin typeface="Lato" panose="020F0502020204030203" pitchFamily="34" charset="0"/>
              </a:rPr>
              <a:t>apply what you’ve learned with </a:t>
            </a:r>
            <a:r>
              <a:rPr lang="en-US" dirty="0">
                <a:latin typeface="Lato" panose="020F0502020204030203" pitchFamily="34" charset="0"/>
              </a:rPr>
              <a:t>a</a:t>
            </a:r>
            <a:r>
              <a:rPr dirty="0">
                <a:latin typeface="Lato" panose="020F0502020204030203" pitchFamily="34" charset="0"/>
              </a:rPr>
              <a:t> use-case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mbta ridership"/>
          <p:cNvSpPr txBox="1">
            <a:spLocks noGrp="1"/>
          </p:cNvSpPr>
          <p:nvPr>
            <p:ph type="title"/>
          </p:nvPr>
        </p:nvSpPr>
        <p:spPr>
          <a:xfrm>
            <a:off x="666750" y="6335431"/>
            <a:ext cx="23050500" cy="4559301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dirty="0" err="1"/>
              <a:t>mbta</a:t>
            </a:r>
            <a:r>
              <a:rPr dirty="0"/>
              <a:t> ridership</a:t>
            </a:r>
          </a:p>
        </p:txBody>
      </p:sp>
      <p:pic>
        <p:nvPicPr>
          <p:cNvPr id="366" name="Image" descr="Image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0504856" y="2221028"/>
            <a:ext cx="14079179" cy="11263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roup work #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Group </a:t>
            </a:r>
            <a:r>
              <a:rPr dirty="0" err="1"/>
              <a:t>wor</a:t>
            </a:r>
            <a:r>
              <a:rPr lang="en-US" dirty="0" err="1"/>
              <a:t>K</a:t>
            </a:r>
            <a:endParaRPr dirty="0"/>
          </a:p>
        </p:txBody>
      </p:sp>
      <p:sp>
        <p:nvSpPr>
          <p:cNvPr id="369" name="Spend the next 45 minutes working through the tasks in the “Session_3_-_MBTA_Exercise” PDF in the class download folder."/>
          <p:cNvSpPr txBox="1"/>
          <p:nvPr/>
        </p:nvSpPr>
        <p:spPr>
          <a:xfrm>
            <a:off x="1407118" y="5949851"/>
            <a:ext cx="22355500" cy="7543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000"/>
              </a:spcBef>
              <a:defRPr sz="6500"/>
            </a:pPr>
            <a:r>
              <a:rPr dirty="0">
                <a:latin typeface="Lato Light" panose="020F0302020204030203" pitchFamily="34" charset="0"/>
              </a:rPr>
              <a:t>Spend the next </a:t>
            </a:r>
            <a:r>
              <a:rPr lang="en-US" dirty="0">
                <a:latin typeface="Lato Light" panose="020F0302020204030203" pitchFamily="34" charset="0"/>
                <a:sym typeface="Gill Sans"/>
              </a:rPr>
              <a:t>45</a:t>
            </a:r>
            <a:r>
              <a:rPr dirty="0">
                <a:latin typeface="Lato Light" panose="020F0302020204030203" pitchFamily="34" charset="0"/>
              </a:rPr>
              <a:t> minutes working through the tasks in the </a:t>
            </a:r>
            <a:r>
              <a:rPr i="1" dirty="0">
                <a:latin typeface="Lato Light" panose="020F0302020204030203" pitchFamily="34" charset="0"/>
                <a:ea typeface="Gill Sans"/>
                <a:cs typeface="Gill Sans"/>
                <a:sym typeface="Gill Sans"/>
              </a:rPr>
              <a:t>“Session_3_-_MBTA_Exercise”</a:t>
            </a:r>
            <a:r>
              <a:rPr dirty="0">
                <a:latin typeface="Lato Light" panose="020F0302020204030203" pitchFamily="34" charset="0"/>
              </a:rPr>
              <a:t> PDF in the class download folder. </a:t>
            </a:r>
            <a:endParaRPr lang="en-US" dirty="0">
              <a:latin typeface="Lato Light" panose="020F0302020204030203" pitchFamily="34" charset="0"/>
            </a:endParaRPr>
          </a:p>
          <a:p>
            <a:pPr algn="l">
              <a:spcBef>
                <a:spcPts val="2000"/>
              </a:spcBef>
              <a:defRPr sz="6500"/>
            </a:pPr>
            <a:r>
              <a:rPr lang="en-US" dirty="0">
                <a:latin typeface="Lato Light" panose="020F0302020204030203" pitchFamily="34" charset="0"/>
              </a:rPr>
              <a:t>Due: Oct 27</a:t>
            </a:r>
            <a:r>
              <a:rPr lang="en-US" baseline="30000" dirty="0">
                <a:latin typeface="Lato Light" panose="020F0302020204030203" pitchFamily="34" charset="0"/>
              </a:rPr>
              <a:t>th</a:t>
            </a:r>
            <a:r>
              <a:rPr lang="en-US" dirty="0">
                <a:latin typeface="Lato Light" panose="020F0302020204030203" pitchFamily="34" charset="0"/>
              </a:rPr>
              <a:t> 2020 11:59PM, submit via slack</a:t>
            </a:r>
            <a:endParaRPr dirty="0">
              <a:latin typeface="Lato Light" panose="020F0302020204030203" pitchFamily="34" charset="0"/>
            </a:endParaRP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roject work"/>
          <p:cNvSpPr txBox="1">
            <a:spLocks noGrp="1"/>
          </p:cNvSpPr>
          <p:nvPr>
            <p:ph type="title"/>
          </p:nvPr>
        </p:nvSpPr>
        <p:spPr>
          <a:xfrm>
            <a:off x="666750" y="6418330"/>
            <a:ext cx="23050500" cy="4559301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Project work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2">
            <a:alphaModFix amt="20000"/>
          </a:blip>
          <a:srcRect b="14393"/>
          <a:stretch>
            <a:fillRect/>
          </a:stretch>
        </p:blipFill>
        <p:spPr>
          <a:xfrm>
            <a:off x="12626561" y="2413000"/>
            <a:ext cx="10749508" cy="92022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roject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project work</a:t>
            </a:r>
          </a:p>
        </p:txBody>
      </p:sp>
      <p:sp>
        <p:nvSpPr>
          <p:cNvPr id="381" name="Spend the remaining class time working on developing your mid-term project assessment.  This includes importing, understanding, and cleaning your final project data.  See the “Session_3_-_Mid-term_Project” PDF in the class download folder.…"/>
          <p:cNvSpPr txBox="1"/>
          <p:nvPr/>
        </p:nvSpPr>
        <p:spPr>
          <a:xfrm>
            <a:off x="1407118" y="4956503"/>
            <a:ext cx="21295130" cy="8537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000"/>
              </a:spcBef>
              <a:defRPr sz="5500"/>
            </a:pPr>
            <a:r>
              <a:rPr dirty="0">
                <a:latin typeface="Lato Light" panose="020F0302020204030203" pitchFamily="34" charset="0"/>
              </a:rPr>
              <a:t>Spend the remaining</a:t>
            </a:r>
            <a:r>
              <a:rPr lang="en-US" dirty="0">
                <a:latin typeface="Lato Light" panose="020F0302020204030203" pitchFamily="34" charset="0"/>
              </a:rPr>
              <a:t> (if any)</a:t>
            </a:r>
            <a:r>
              <a:rPr dirty="0">
                <a:latin typeface="Lato Light" panose="020F0302020204030203" pitchFamily="34" charset="0"/>
              </a:rPr>
              <a:t> class time working on developing your mid-term project assessment.  This includes importing, understanding, and cleaning your final project data.  See the “</a:t>
            </a:r>
            <a:r>
              <a:rPr lang="en-US" altLang="zh-CN" dirty="0">
                <a:latin typeface="Lato Light" panose="020F0302020204030203" pitchFamily="34" charset="0"/>
              </a:rPr>
              <a:t>session</a:t>
            </a:r>
            <a:r>
              <a:rPr dirty="0">
                <a:latin typeface="Lato Light" panose="020F0302020204030203" pitchFamily="34" charset="0"/>
              </a:rPr>
              <a:t>3_Mid</a:t>
            </a:r>
            <a:r>
              <a:rPr lang="en-US" dirty="0">
                <a:latin typeface="Lato Light" panose="020F0302020204030203" pitchFamily="34" charset="0"/>
              </a:rPr>
              <a:t>_</a:t>
            </a:r>
            <a:r>
              <a:rPr dirty="0">
                <a:latin typeface="Lato Light" panose="020F0302020204030203" pitchFamily="34" charset="0"/>
              </a:rPr>
              <a:t>term_Project” PDF in the class download folder.</a:t>
            </a:r>
          </a:p>
          <a:p>
            <a:pPr algn="l">
              <a:spcBef>
                <a:spcPts val="2000"/>
              </a:spcBef>
              <a:defRPr sz="5500"/>
            </a:pPr>
            <a:endParaRPr dirty="0">
              <a:latin typeface="Lato Light" panose="020F0302020204030203" pitchFamily="34" charset="0"/>
            </a:endParaRPr>
          </a:p>
          <a:p>
            <a:pPr algn="l">
              <a:spcBef>
                <a:spcPts val="2000"/>
              </a:spcBef>
              <a:defRPr sz="5500"/>
            </a:pPr>
            <a:r>
              <a:rPr dirty="0">
                <a:latin typeface="Lato Light" panose="020F0302020204030203" pitchFamily="34" charset="0"/>
              </a:rPr>
              <a:t>Leverage your classmates</a:t>
            </a:r>
            <a:r>
              <a:rPr lang="en-US" dirty="0">
                <a:latin typeface="Lato Light" panose="020F0302020204030203" pitchFamily="34" charset="0"/>
              </a:rPr>
              <a:t>'</a:t>
            </a:r>
            <a:r>
              <a:rPr dirty="0">
                <a:latin typeface="Lato Light" panose="020F0302020204030203" pitchFamily="34" charset="0"/>
              </a:rPr>
              <a:t> intelligence! 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Image" descr="Image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702564" y="1368564"/>
            <a:ext cx="10978872" cy="10978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is this tidy?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000" dirty="0">
                <a:latin typeface="Lato Light" panose="020F0302020204030203" pitchFamily="34" charset="0"/>
              </a:rPr>
              <a:t>Where are the variables, observations, and values?</a:t>
            </a:r>
            <a:endParaRPr sz="6000" dirty="0">
              <a:latin typeface="Lato Light" panose="020F030202020403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428" y="2499456"/>
            <a:ext cx="9081844" cy="1130719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is this tidy?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000" dirty="0">
                <a:latin typeface="Lato Light" panose="020F0302020204030203" pitchFamily="34" charset="0"/>
              </a:rPr>
              <a:t>Where are the variables, observations, and values?</a:t>
            </a:r>
            <a:endParaRPr sz="6000" dirty="0">
              <a:latin typeface="Lato Light" panose="020F030202020403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413" y="2637814"/>
            <a:ext cx="16079873" cy="1055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8948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is this tidy?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000" dirty="0">
                <a:latin typeface="Lato Light" panose="020F0302020204030203" pitchFamily="34" charset="0"/>
              </a:rPr>
              <a:t>Where are the variables, observations, and values?</a:t>
            </a:r>
            <a:endParaRPr sz="6000" dirty="0">
              <a:latin typeface="Lato Light" panose="020F030202020403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911" y="3356463"/>
            <a:ext cx="13170878" cy="920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0286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is this tidy?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000" dirty="0">
                <a:latin typeface="Lato Light" panose="020F0302020204030203" pitchFamily="34" charset="0"/>
              </a:rPr>
              <a:t>Where are the variables, observations, and values?</a:t>
            </a:r>
            <a:endParaRPr sz="6000" dirty="0">
              <a:latin typeface="Lato Light" panose="020F030202020403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181" y="3859824"/>
            <a:ext cx="21094338" cy="787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0494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1785</Words>
  <Application>Microsoft Office PowerPoint</Application>
  <PresentationFormat>Custom</PresentationFormat>
  <Paragraphs>241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Gill Sans</vt:lpstr>
      <vt:lpstr>Gill Sans Light</vt:lpstr>
      <vt:lpstr>Gill Sans SemiBold</vt:lpstr>
      <vt:lpstr>Helvetica Neue</vt:lpstr>
      <vt:lpstr>Lato</vt:lpstr>
      <vt:lpstr>Monaco</vt:lpstr>
      <vt:lpstr>Consolas</vt:lpstr>
      <vt:lpstr>Lato Light</vt:lpstr>
      <vt:lpstr>Wingdings</vt:lpstr>
      <vt:lpstr>Showroom</vt:lpstr>
      <vt:lpstr>Today’s Class</vt:lpstr>
      <vt:lpstr>Clean &amp; tidy data structures</vt:lpstr>
      <vt:lpstr>what is tidy data?</vt:lpstr>
      <vt:lpstr>Where are the variables, observations, and values?</vt:lpstr>
      <vt:lpstr>Where are the variables, observations, and values?</vt:lpstr>
      <vt:lpstr>Where are the variables, observations, and values?</vt:lpstr>
      <vt:lpstr>Where are the variables, observations, and values?</vt:lpstr>
      <vt:lpstr>Where are the variables, observations, and values?</vt:lpstr>
      <vt:lpstr>Where are the variables, observations, and values?</vt:lpstr>
      <vt:lpstr>Where are the variables, observations, and values?</vt:lpstr>
      <vt:lpstr>Where are the variables, observations, and values?</vt:lpstr>
      <vt:lpstr>Tidying data</vt:lpstr>
      <vt:lpstr>tidyr</vt:lpstr>
      <vt:lpstr>tidyr</vt:lpstr>
      <vt:lpstr>WIDE VS. LONG DATA</vt:lpstr>
      <vt:lpstr>prerequisites</vt:lpstr>
      <vt:lpstr>prerequisites</vt:lpstr>
      <vt:lpstr>package prerequisite</vt:lpstr>
      <vt:lpstr>gather()</vt:lpstr>
      <vt:lpstr>gather()</vt:lpstr>
      <vt:lpstr>gather()</vt:lpstr>
      <vt:lpstr>gather()</vt:lpstr>
      <vt:lpstr>gather()</vt:lpstr>
      <vt:lpstr>gather()</vt:lpstr>
      <vt:lpstr>Your turn!</vt:lpstr>
      <vt:lpstr>Solution</vt:lpstr>
      <vt:lpstr>spread()</vt:lpstr>
      <vt:lpstr>spread()</vt:lpstr>
      <vt:lpstr>spread()</vt:lpstr>
      <vt:lpstr>spread()</vt:lpstr>
      <vt:lpstr>Your turn!</vt:lpstr>
      <vt:lpstr>Solution</vt:lpstr>
      <vt:lpstr>separate()</vt:lpstr>
      <vt:lpstr>separate()</vt:lpstr>
      <vt:lpstr>separate()</vt:lpstr>
      <vt:lpstr>separate()</vt:lpstr>
      <vt:lpstr>separate()</vt:lpstr>
      <vt:lpstr>separate()</vt:lpstr>
      <vt:lpstr>Your turn!</vt:lpstr>
      <vt:lpstr>Solution</vt:lpstr>
      <vt:lpstr>unite()</vt:lpstr>
      <vt:lpstr>unite()</vt:lpstr>
      <vt:lpstr>unite()</vt:lpstr>
      <vt:lpstr>unite()</vt:lpstr>
      <vt:lpstr>unite()</vt:lpstr>
      <vt:lpstr>unite()</vt:lpstr>
      <vt:lpstr>Your turn!</vt:lpstr>
      <vt:lpstr>Solution</vt:lpstr>
      <vt:lpstr>challenge</vt:lpstr>
      <vt:lpstr>PowerPoint Presentation</vt:lpstr>
      <vt:lpstr>Solution</vt:lpstr>
      <vt:lpstr>practice makes (nearly) perfect!</vt:lpstr>
      <vt:lpstr>mbta ridership</vt:lpstr>
      <vt:lpstr>Group worK</vt:lpstr>
      <vt:lpstr>Project work</vt:lpstr>
      <vt:lpstr>project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&amp; tidy data structures</dc:title>
  <dc:creator>Justin</dc:creator>
  <cp:lastModifiedBy>Zu, Tianhai (zuti)</cp:lastModifiedBy>
  <cp:revision>32</cp:revision>
  <dcterms:modified xsi:type="dcterms:W3CDTF">2020-10-26T20:40:48Z</dcterms:modified>
</cp:coreProperties>
</file>